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8"/>
  </p:notesMasterIdLst>
  <p:sldIdLst>
    <p:sldId id="282" r:id="rId3"/>
    <p:sldId id="283" r:id="rId4"/>
    <p:sldId id="284" r:id="rId5"/>
    <p:sldId id="286" r:id="rId6"/>
    <p:sldId id="287" r:id="rId7"/>
    <p:sldId id="288" r:id="rId8"/>
    <p:sldId id="289" r:id="rId9"/>
    <p:sldId id="290" r:id="rId10"/>
    <p:sldId id="264" r:id="rId11"/>
    <p:sldId id="266" r:id="rId12"/>
    <p:sldId id="267" r:id="rId13"/>
    <p:sldId id="280" r:id="rId14"/>
    <p:sldId id="268" r:id="rId15"/>
    <p:sldId id="270" r:id="rId16"/>
    <p:sldId id="273" r:id="rId17"/>
    <p:sldId id="271" r:id="rId18"/>
    <p:sldId id="269" r:id="rId19"/>
    <p:sldId id="272" r:id="rId20"/>
    <p:sldId id="274" r:id="rId21"/>
    <p:sldId id="277" r:id="rId22"/>
    <p:sldId id="278" r:id="rId23"/>
    <p:sldId id="279" r:id="rId24"/>
    <p:sldId id="275" r:id="rId25"/>
    <p:sldId id="291" r:id="rId26"/>
    <p:sldId id="29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1676E3-FF5D-4F64-BAB1-2A01BA25C3DF}">
          <p14:sldIdLst>
            <p14:sldId id="282"/>
            <p14:sldId id="283"/>
            <p14:sldId id="284"/>
            <p14:sldId id="286"/>
            <p14:sldId id="287"/>
            <p14:sldId id="288"/>
            <p14:sldId id="289"/>
            <p14:sldId id="290"/>
            <p14:sldId id="264"/>
            <p14:sldId id="266"/>
            <p14:sldId id="267"/>
            <p14:sldId id="280"/>
            <p14:sldId id="268"/>
            <p14:sldId id="270"/>
            <p14:sldId id="273"/>
            <p14:sldId id="271"/>
            <p14:sldId id="269"/>
            <p14:sldId id="272"/>
            <p14:sldId id="274"/>
            <p14:sldId id="277"/>
            <p14:sldId id="278"/>
            <p14:sldId id="279"/>
            <p14:sldId id="275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E0FD6-F271-4F98-A964-45257687165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DE26EC6C-DEAB-4E92-9AD1-149D22BF95AB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MY" sz="2400" b="1" dirty="0">
              <a:solidFill>
                <a:schemeClr val="tx1"/>
              </a:solidFill>
            </a:rPr>
            <a:t>Birth Weight (BW) &lt;1500 g</a:t>
          </a:r>
          <a:r>
            <a:rPr lang="en-MY" sz="2400" dirty="0">
              <a:solidFill>
                <a:schemeClr val="tx1"/>
              </a:solidFill>
            </a:rPr>
            <a:t>			</a:t>
          </a:r>
        </a:p>
      </dgm:t>
    </dgm:pt>
    <dgm:pt modelId="{5611A321-49BC-4FCB-86DA-51A688CF6601}" type="parTrans" cxnId="{1D9FFBED-F10F-4FFC-B77B-EC1CB66267E3}">
      <dgm:prSet/>
      <dgm:spPr/>
      <dgm:t>
        <a:bodyPr/>
        <a:lstStyle/>
        <a:p>
          <a:endParaRPr lang="en-MY" sz="2400"/>
        </a:p>
      </dgm:t>
    </dgm:pt>
    <dgm:pt modelId="{26A33CA8-18DB-4A37-84D0-1CF6795A5F78}" type="sibTrans" cxnId="{1D9FFBED-F10F-4FFC-B77B-EC1CB66267E3}">
      <dgm:prSet/>
      <dgm:spPr/>
      <dgm:t>
        <a:bodyPr/>
        <a:lstStyle/>
        <a:p>
          <a:endParaRPr lang="en-MY" sz="2400"/>
        </a:p>
      </dgm:t>
    </dgm:pt>
    <dgm:pt modelId="{EF92343C-69FE-4109-8BB6-C783E47C9320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MY" sz="2400" b="1" dirty="0">
              <a:solidFill>
                <a:schemeClr val="tx1"/>
              </a:solidFill>
            </a:rPr>
            <a:t>Gestational Age (GA) &lt;32 weeks	</a:t>
          </a:r>
          <a:r>
            <a:rPr lang="en-MY" sz="2400" dirty="0">
              <a:solidFill>
                <a:schemeClr val="tx1"/>
              </a:solidFill>
            </a:rPr>
            <a:t>	</a:t>
          </a:r>
        </a:p>
      </dgm:t>
    </dgm:pt>
    <dgm:pt modelId="{20EC0607-0DA1-4345-AE84-5A20575360AA}" type="parTrans" cxnId="{A2E8CB42-0D03-4491-B73B-8AB0F3623D62}">
      <dgm:prSet/>
      <dgm:spPr/>
      <dgm:t>
        <a:bodyPr/>
        <a:lstStyle/>
        <a:p>
          <a:endParaRPr lang="en-MY" sz="2400"/>
        </a:p>
      </dgm:t>
    </dgm:pt>
    <dgm:pt modelId="{72CB95B3-414F-4B6A-8D1C-8D1688C36067}" type="sibTrans" cxnId="{A2E8CB42-0D03-4491-B73B-8AB0F3623D62}">
      <dgm:prSet/>
      <dgm:spPr/>
      <dgm:t>
        <a:bodyPr/>
        <a:lstStyle/>
        <a:p>
          <a:endParaRPr lang="en-MY" sz="2400"/>
        </a:p>
      </dgm:t>
    </dgm:pt>
    <dgm:pt modelId="{461385C6-36C8-49E9-BB0D-20C0578A643E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MY" sz="2400" dirty="0">
              <a:solidFill>
                <a:schemeClr val="tx1"/>
              </a:solidFill>
            </a:rPr>
            <a:t>Infants with unstable clinical course who are at high risk (as determined by neonatologist or paediatrician)</a:t>
          </a:r>
        </a:p>
      </dgm:t>
    </dgm:pt>
    <dgm:pt modelId="{B5D3268D-98C4-442B-94C8-AA61E33AB089}" type="parTrans" cxnId="{25F4F9AB-D9A9-4F22-BC0B-780D785BAA6A}">
      <dgm:prSet/>
      <dgm:spPr/>
      <dgm:t>
        <a:bodyPr/>
        <a:lstStyle/>
        <a:p>
          <a:endParaRPr lang="en-MY" sz="2400"/>
        </a:p>
      </dgm:t>
    </dgm:pt>
    <dgm:pt modelId="{A7F11B88-4555-4A00-8440-3B41E060BEB3}" type="sibTrans" cxnId="{25F4F9AB-D9A9-4F22-BC0B-780D785BAA6A}">
      <dgm:prSet/>
      <dgm:spPr/>
      <dgm:t>
        <a:bodyPr/>
        <a:lstStyle/>
        <a:p>
          <a:endParaRPr lang="en-MY" sz="2400"/>
        </a:p>
      </dgm:t>
    </dgm:pt>
    <dgm:pt modelId="{26398D95-FF7E-4D9E-94C7-9E80B0046FB9}" type="pres">
      <dgm:prSet presAssocID="{018E0FD6-F271-4F98-A964-45257687165B}" presName="linear" presStyleCnt="0">
        <dgm:presLayoutVars>
          <dgm:dir/>
          <dgm:animLvl val="lvl"/>
          <dgm:resizeHandles val="exact"/>
        </dgm:presLayoutVars>
      </dgm:prSet>
      <dgm:spPr/>
    </dgm:pt>
    <dgm:pt modelId="{4595A439-F0ED-4A73-8B02-47D85BBFBA28}" type="pres">
      <dgm:prSet presAssocID="{DE26EC6C-DEAB-4E92-9AD1-149D22BF95AB}" presName="parentLin" presStyleCnt="0"/>
      <dgm:spPr/>
    </dgm:pt>
    <dgm:pt modelId="{FF8C0CF5-BAB8-46EB-8D87-370A7DC7BA17}" type="pres">
      <dgm:prSet presAssocID="{DE26EC6C-DEAB-4E92-9AD1-149D22BF95AB}" presName="parentLeftMargin" presStyleLbl="node1" presStyleIdx="0" presStyleCnt="3"/>
      <dgm:spPr/>
    </dgm:pt>
    <dgm:pt modelId="{3CD383B5-C36E-4D6B-8DBF-9135B948A9DA}" type="pres">
      <dgm:prSet presAssocID="{DE26EC6C-DEAB-4E92-9AD1-149D22BF95A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83AB6B9-1374-470C-8A50-FAE7F66454D2}" type="pres">
      <dgm:prSet presAssocID="{DE26EC6C-DEAB-4E92-9AD1-149D22BF95AB}" presName="negativeSpace" presStyleCnt="0"/>
      <dgm:spPr/>
    </dgm:pt>
    <dgm:pt modelId="{C8F566C4-3EC9-45DC-9D1A-DB49B1085891}" type="pres">
      <dgm:prSet presAssocID="{DE26EC6C-DEAB-4E92-9AD1-149D22BF95AB}" presName="childText" presStyleLbl="conFgAcc1" presStyleIdx="0" presStyleCnt="3">
        <dgm:presLayoutVars>
          <dgm:bulletEnabled val="1"/>
        </dgm:presLayoutVars>
      </dgm:prSet>
      <dgm:spPr>
        <a:solidFill>
          <a:schemeClr val="accent1">
            <a:lumMod val="60000"/>
            <a:lumOff val="40000"/>
            <a:alpha val="90000"/>
          </a:schemeClr>
        </a:solidFill>
      </dgm:spPr>
    </dgm:pt>
    <dgm:pt modelId="{CB65BEC5-F59B-43D2-94DE-FC8C373255BD}" type="pres">
      <dgm:prSet presAssocID="{26A33CA8-18DB-4A37-84D0-1CF6795A5F78}" presName="spaceBetweenRectangles" presStyleCnt="0"/>
      <dgm:spPr/>
    </dgm:pt>
    <dgm:pt modelId="{21E05D22-82C8-4AF0-94CC-61311483F488}" type="pres">
      <dgm:prSet presAssocID="{EF92343C-69FE-4109-8BB6-C783E47C9320}" presName="parentLin" presStyleCnt="0"/>
      <dgm:spPr/>
    </dgm:pt>
    <dgm:pt modelId="{7BF80C27-68FB-4C36-B965-86B7C26D3C1E}" type="pres">
      <dgm:prSet presAssocID="{EF92343C-69FE-4109-8BB6-C783E47C9320}" presName="parentLeftMargin" presStyleLbl="node1" presStyleIdx="0" presStyleCnt="3"/>
      <dgm:spPr/>
    </dgm:pt>
    <dgm:pt modelId="{52192468-B4B0-4778-9CC4-AE9DEDEFFBE5}" type="pres">
      <dgm:prSet presAssocID="{EF92343C-69FE-4109-8BB6-C783E47C932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599726B-3427-4705-9470-7B81FD07FFA3}" type="pres">
      <dgm:prSet presAssocID="{EF92343C-69FE-4109-8BB6-C783E47C9320}" presName="negativeSpace" presStyleCnt="0"/>
      <dgm:spPr/>
    </dgm:pt>
    <dgm:pt modelId="{81D6E7DF-69E1-4819-98FA-1314D098C555}" type="pres">
      <dgm:prSet presAssocID="{EF92343C-69FE-4109-8BB6-C783E47C9320}" presName="childText" presStyleLbl="conFgAcc1" presStyleIdx="1" presStyleCnt="3">
        <dgm:presLayoutVars>
          <dgm:bulletEnabled val="1"/>
        </dgm:presLayoutVars>
      </dgm:prSet>
      <dgm:spPr>
        <a:solidFill>
          <a:schemeClr val="accent1">
            <a:lumMod val="60000"/>
            <a:lumOff val="40000"/>
            <a:alpha val="90000"/>
          </a:schemeClr>
        </a:solidFill>
      </dgm:spPr>
    </dgm:pt>
    <dgm:pt modelId="{C81E860C-E2E5-4C11-BFC3-87A5970D76C3}" type="pres">
      <dgm:prSet presAssocID="{72CB95B3-414F-4B6A-8D1C-8D1688C36067}" presName="spaceBetweenRectangles" presStyleCnt="0"/>
      <dgm:spPr/>
    </dgm:pt>
    <dgm:pt modelId="{D08496CF-A0E4-46CB-A4DE-065497AED1D1}" type="pres">
      <dgm:prSet presAssocID="{461385C6-36C8-49E9-BB0D-20C0578A643E}" presName="parentLin" presStyleCnt="0"/>
      <dgm:spPr/>
    </dgm:pt>
    <dgm:pt modelId="{82F0B05C-536C-432B-A60C-57B2FAB108CC}" type="pres">
      <dgm:prSet presAssocID="{461385C6-36C8-49E9-BB0D-20C0578A643E}" presName="parentLeftMargin" presStyleLbl="node1" presStyleIdx="1" presStyleCnt="3"/>
      <dgm:spPr/>
    </dgm:pt>
    <dgm:pt modelId="{9DA2D2A1-B5CE-4A2D-9D14-0717760DA8F6}" type="pres">
      <dgm:prSet presAssocID="{461385C6-36C8-49E9-BB0D-20C0578A643E}" presName="parentText" presStyleLbl="node1" presStyleIdx="2" presStyleCnt="3" custScaleX="131025">
        <dgm:presLayoutVars>
          <dgm:chMax val="0"/>
          <dgm:bulletEnabled val="1"/>
        </dgm:presLayoutVars>
      </dgm:prSet>
      <dgm:spPr/>
    </dgm:pt>
    <dgm:pt modelId="{DB18C342-BEFB-4942-9F9F-3B97D0AB983A}" type="pres">
      <dgm:prSet presAssocID="{461385C6-36C8-49E9-BB0D-20C0578A643E}" presName="negativeSpace" presStyleCnt="0"/>
      <dgm:spPr/>
    </dgm:pt>
    <dgm:pt modelId="{A87B42F7-057D-436D-BE6B-2CB5D81C12A7}" type="pres">
      <dgm:prSet presAssocID="{461385C6-36C8-49E9-BB0D-20C0578A643E}" presName="childText" presStyleLbl="conFgAcc1" presStyleIdx="2" presStyleCnt="3">
        <dgm:presLayoutVars>
          <dgm:bulletEnabled val="1"/>
        </dgm:presLayoutVars>
      </dgm:prSet>
      <dgm:spPr>
        <a:solidFill>
          <a:schemeClr val="accent1">
            <a:lumMod val="60000"/>
            <a:lumOff val="40000"/>
            <a:alpha val="90000"/>
          </a:schemeClr>
        </a:solidFill>
      </dgm:spPr>
    </dgm:pt>
  </dgm:ptLst>
  <dgm:cxnLst>
    <dgm:cxn modelId="{AD44F12E-2AFB-43A4-A470-240835007491}" type="presOf" srcId="{018E0FD6-F271-4F98-A964-45257687165B}" destId="{26398D95-FF7E-4D9E-94C7-9E80B0046FB9}" srcOrd="0" destOrd="0" presId="urn:microsoft.com/office/officeart/2005/8/layout/list1"/>
    <dgm:cxn modelId="{A2E8CB42-0D03-4491-B73B-8AB0F3623D62}" srcId="{018E0FD6-F271-4F98-A964-45257687165B}" destId="{EF92343C-69FE-4109-8BB6-C783E47C9320}" srcOrd="1" destOrd="0" parTransId="{20EC0607-0DA1-4345-AE84-5A20575360AA}" sibTransId="{72CB95B3-414F-4B6A-8D1C-8D1688C36067}"/>
    <dgm:cxn modelId="{69F7E647-7229-4C88-97C4-0B96C80D43C5}" type="presOf" srcId="{EF92343C-69FE-4109-8BB6-C783E47C9320}" destId="{7BF80C27-68FB-4C36-B965-86B7C26D3C1E}" srcOrd="0" destOrd="0" presId="urn:microsoft.com/office/officeart/2005/8/layout/list1"/>
    <dgm:cxn modelId="{C2814756-91BA-49BC-B407-D0284DA065A5}" type="presOf" srcId="{DE26EC6C-DEAB-4E92-9AD1-149D22BF95AB}" destId="{FF8C0CF5-BAB8-46EB-8D87-370A7DC7BA17}" srcOrd="0" destOrd="0" presId="urn:microsoft.com/office/officeart/2005/8/layout/list1"/>
    <dgm:cxn modelId="{4077A57A-5A7A-490E-B07C-42271A5C7CE2}" type="presOf" srcId="{DE26EC6C-DEAB-4E92-9AD1-149D22BF95AB}" destId="{3CD383B5-C36E-4D6B-8DBF-9135B948A9DA}" srcOrd="1" destOrd="0" presId="urn:microsoft.com/office/officeart/2005/8/layout/list1"/>
    <dgm:cxn modelId="{FD591F8B-D1B5-4376-9E68-53F817BA2EDD}" type="presOf" srcId="{EF92343C-69FE-4109-8BB6-C783E47C9320}" destId="{52192468-B4B0-4778-9CC4-AE9DEDEFFBE5}" srcOrd="1" destOrd="0" presId="urn:microsoft.com/office/officeart/2005/8/layout/list1"/>
    <dgm:cxn modelId="{25F4F9AB-D9A9-4F22-BC0B-780D785BAA6A}" srcId="{018E0FD6-F271-4F98-A964-45257687165B}" destId="{461385C6-36C8-49E9-BB0D-20C0578A643E}" srcOrd="2" destOrd="0" parTransId="{B5D3268D-98C4-442B-94C8-AA61E33AB089}" sibTransId="{A7F11B88-4555-4A00-8440-3B41E060BEB3}"/>
    <dgm:cxn modelId="{DE0D3DC0-6250-4475-B757-2AB34379B56C}" type="presOf" srcId="{461385C6-36C8-49E9-BB0D-20C0578A643E}" destId="{9DA2D2A1-B5CE-4A2D-9D14-0717760DA8F6}" srcOrd="1" destOrd="0" presId="urn:microsoft.com/office/officeart/2005/8/layout/list1"/>
    <dgm:cxn modelId="{E7892ACA-412C-4689-9873-18A9223F6AE3}" type="presOf" srcId="{461385C6-36C8-49E9-BB0D-20C0578A643E}" destId="{82F0B05C-536C-432B-A60C-57B2FAB108CC}" srcOrd="0" destOrd="0" presId="urn:microsoft.com/office/officeart/2005/8/layout/list1"/>
    <dgm:cxn modelId="{1D9FFBED-F10F-4FFC-B77B-EC1CB66267E3}" srcId="{018E0FD6-F271-4F98-A964-45257687165B}" destId="{DE26EC6C-DEAB-4E92-9AD1-149D22BF95AB}" srcOrd="0" destOrd="0" parTransId="{5611A321-49BC-4FCB-86DA-51A688CF6601}" sibTransId="{26A33CA8-18DB-4A37-84D0-1CF6795A5F78}"/>
    <dgm:cxn modelId="{4ABB17AC-EE67-4F93-8BA6-F98A1AC05B3C}" type="presParOf" srcId="{26398D95-FF7E-4D9E-94C7-9E80B0046FB9}" destId="{4595A439-F0ED-4A73-8B02-47D85BBFBA28}" srcOrd="0" destOrd="0" presId="urn:microsoft.com/office/officeart/2005/8/layout/list1"/>
    <dgm:cxn modelId="{C75BD0DE-F582-48EB-93DA-9732379222B7}" type="presParOf" srcId="{4595A439-F0ED-4A73-8B02-47D85BBFBA28}" destId="{FF8C0CF5-BAB8-46EB-8D87-370A7DC7BA17}" srcOrd="0" destOrd="0" presId="urn:microsoft.com/office/officeart/2005/8/layout/list1"/>
    <dgm:cxn modelId="{21437BA1-D2CC-4C32-B3B9-FB21BF1ED7F3}" type="presParOf" srcId="{4595A439-F0ED-4A73-8B02-47D85BBFBA28}" destId="{3CD383B5-C36E-4D6B-8DBF-9135B948A9DA}" srcOrd="1" destOrd="0" presId="urn:microsoft.com/office/officeart/2005/8/layout/list1"/>
    <dgm:cxn modelId="{3F5E5088-9098-4067-98B7-66F8DCA001E2}" type="presParOf" srcId="{26398D95-FF7E-4D9E-94C7-9E80B0046FB9}" destId="{F83AB6B9-1374-470C-8A50-FAE7F66454D2}" srcOrd="1" destOrd="0" presId="urn:microsoft.com/office/officeart/2005/8/layout/list1"/>
    <dgm:cxn modelId="{2CF8FDE2-EB7F-4802-B6D5-584A6391B464}" type="presParOf" srcId="{26398D95-FF7E-4D9E-94C7-9E80B0046FB9}" destId="{C8F566C4-3EC9-45DC-9D1A-DB49B1085891}" srcOrd="2" destOrd="0" presId="urn:microsoft.com/office/officeart/2005/8/layout/list1"/>
    <dgm:cxn modelId="{29EE2C70-4EE3-404F-920F-09D640252D24}" type="presParOf" srcId="{26398D95-FF7E-4D9E-94C7-9E80B0046FB9}" destId="{CB65BEC5-F59B-43D2-94DE-FC8C373255BD}" srcOrd="3" destOrd="0" presId="urn:microsoft.com/office/officeart/2005/8/layout/list1"/>
    <dgm:cxn modelId="{A01C8470-B313-4867-A418-DEE347F4F01A}" type="presParOf" srcId="{26398D95-FF7E-4D9E-94C7-9E80B0046FB9}" destId="{21E05D22-82C8-4AF0-94CC-61311483F488}" srcOrd="4" destOrd="0" presId="urn:microsoft.com/office/officeart/2005/8/layout/list1"/>
    <dgm:cxn modelId="{16A8DF93-1DC1-4910-8CDE-11CEB70446BF}" type="presParOf" srcId="{21E05D22-82C8-4AF0-94CC-61311483F488}" destId="{7BF80C27-68FB-4C36-B965-86B7C26D3C1E}" srcOrd="0" destOrd="0" presId="urn:microsoft.com/office/officeart/2005/8/layout/list1"/>
    <dgm:cxn modelId="{03856277-9A75-4C6D-91A0-2D22A10E5F74}" type="presParOf" srcId="{21E05D22-82C8-4AF0-94CC-61311483F488}" destId="{52192468-B4B0-4778-9CC4-AE9DEDEFFBE5}" srcOrd="1" destOrd="0" presId="urn:microsoft.com/office/officeart/2005/8/layout/list1"/>
    <dgm:cxn modelId="{F82B4E8E-9682-4248-AC07-628206CF5817}" type="presParOf" srcId="{26398D95-FF7E-4D9E-94C7-9E80B0046FB9}" destId="{3599726B-3427-4705-9470-7B81FD07FFA3}" srcOrd="5" destOrd="0" presId="urn:microsoft.com/office/officeart/2005/8/layout/list1"/>
    <dgm:cxn modelId="{873B30A9-2E3B-451E-B1E6-A3C1E6FEE5C0}" type="presParOf" srcId="{26398D95-FF7E-4D9E-94C7-9E80B0046FB9}" destId="{81D6E7DF-69E1-4819-98FA-1314D098C555}" srcOrd="6" destOrd="0" presId="urn:microsoft.com/office/officeart/2005/8/layout/list1"/>
    <dgm:cxn modelId="{7C8FF5B9-19AE-411F-A8CF-4F8DE7713499}" type="presParOf" srcId="{26398D95-FF7E-4D9E-94C7-9E80B0046FB9}" destId="{C81E860C-E2E5-4C11-BFC3-87A5970D76C3}" srcOrd="7" destOrd="0" presId="urn:microsoft.com/office/officeart/2005/8/layout/list1"/>
    <dgm:cxn modelId="{51240EFD-86C6-46A4-B86A-B6F82035AFD9}" type="presParOf" srcId="{26398D95-FF7E-4D9E-94C7-9E80B0046FB9}" destId="{D08496CF-A0E4-46CB-A4DE-065497AED1D1}" srcOrd="8" destOrd="0" presId="urn:microsoft.com/office/officeart/2005/8/layout/list1"/>
    <dgm:cxn modelId="{67D2B5E0-C930-4905-A78F-60DCC035C4A6}" type="presParOf" srcId="{D08496CF-A0E4-46CB-A4DE-065497AED1D1}" destId="{82F0B05C-536C-432B-A60C-57B2FAB108CC}" srcOrd="0" destOrd="0" presId="urn:microsoft.com/office/officeart/2005/8/layout/list1"/>
    <dgm:cxn modelId="{B9D6EB57-670F-4486-9D08-68C7BACE64F2}" type="presParOf" srcId="{D08496CF-A0E4-46CB-A4DE-065497AED1D1}" destId="{9DA2D2A1-B5CE-4A2D-9D14-0717760DA8F6}" srcOrd="1" destOrd="0" presId="urn:microsoft.com/office/officeart/2005/8/layout/list1"/>
    <dgm:cxn modelId="{444801A6-D730-47F3-8D76-1D94D7B82A1E}" type="presParOf" srcId="{26398D95-FF7E-4D9E-94C7-9E80B0046FB9}" destId="{DB18C342-BEFB-4942-9F9F-3B97D0AB983A}" srcOrd="9" destOrd="0" presId="urn:microsoft.com/office/officeart/2005/8/layout/list1"/>
    <dgm:cxn modelId="{E8DFFEB3-000E-4D66-A1D6-9D5AC3B482E0}" type="presParOf" srcId="{26398D95-FF7E-4D9E-94C7-9E80B0046FB9}" destId="{A87B42F7-057D-436D-BE6B-2CB5D81C12A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04903B-EA9D-47BF-9DF9-0602DE0354DB}" type="doc">
      <dgm:prSet loTypeId="urn:microsoft.com/office/officeart/2005/8/layout/bProcess3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MY"/>
        </a:p>
      </dgm:t>
    </dgm:pt>
    <dgm:pt modelId="{46704F92-FD83-4C75-B4DC-9FDD9BECFBF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2000" b="1" dirty="0">
              <a:latin typeface="+mj-lt"/>
            </a:rPr>
            <a:t>1. Who to be screened?</a:t>
          </a:r>
          <a:endParaRPr lang="en-MY" sz="2000" b="1" dirty="0">
            <a:latin typeface="+mj-lt"/>
          </a:endParaRPr>
        </a:p>
      </dgm:t>
    </dgm:pt>
    <dgm:pt modelId="{0FA109E6-A1AF-4C9E-B7DB-B43157624E9F}" type="parTrans" cxnId="{5E09DC3C-D4AF-4B4F-A831-4173D86AB8F1}">
      <dgm:prSet/>
      <dgm:spPr/>
      <dgm:t>
        <a:bodyPr/>
        <a:lstStyle/>
        <a:p>
          <a:endParaRPr lang="en-MY"/>
        </a:p>
      </dgm:t>
    </dgm:pt>
    <dgm:pt modelId="{6FADC73C-08B8-4EF5-B2ED-5AC177EA7D8B}" type="sibTrans" cxnId="{5E09DC3C-D4AF-4B4F-A831-4173D86AB8F1}">
      <dgm:prSet/>
      <dgm:spPr/>
      <dgm:t>
        <a:bodyPr/>
        <a:lstStyle/>
        <a:p>
          <a:endParaRPr lang="en-MY"/>
        </a:p>
      </dgm:t>
    </dgm:pt>
    <dgm:pt modelId="{C298B08E-92DF-4DAB-AFBB-456A32F7CEF8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MY" sz="2000" dirty="0">
              <a:latin typeface="+mj-lt"/>
            </a:rPr>
            <a:t>Infants with GA &lt;34 weeks or BW &lt;1750 g.</a:t>
          </a:r>
        </a:p>
      </dgm:t>
    </dgm:pt>
    <dgm:pt modelId="{BAEF83D3-DE90-49AE-AED9-56ECF4881525}" type="parTrans" cxnId="{9FA641B5-EC76-41D3-8915-7D03DEB67CD2}">
      <dgm:prSet/>
      <dgm:spPr/>
      <dgm:t>
        <a:bodyPr/>
        <a:lstStyle/>
        <a:p>
          <a:endParaRPr lang="en-MY"/>
        </a:p>
      </dgm:t>
    </dgm:pt>
    <dgm:pt modelId="{2A43BC76-7671-4B6D-ADCC-0FA6D9FD5757}" type="sibTrans" cxnId="{9FA641B5-EC76-41D3-8915-7D03DEB67CD2}">
      <dgm:prSet/>
      <dgm:spPr/>
      <dgm:t>
        <a:bodyPr/>
        <a:lstStyle/>
        <a:p>
          <a:endParaRPr lang="en-MY"/>
        </a:p>
      </dgm:t>
    </dgm:pt>
    <dgm:pt modelId="{1BBFA660-5D68-4ED2-84EF-33E5FE32DEC6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2000" b="1" dirty="0">
              <a:latin typeface="+mj-lt"/>
            </a:rPr>
            <a:t>2. Why screening &amp; treatment is needed?</a:t>
          </a:r>
          <a:endParaRPr lang="en-MY" sz="500" b="1" dirty="0">
            <a:latin typeface="+mj-lt"/>
          </a:endParaRPr>
        </a:p>
      </dgm:t>
    </dgm:pt>
    <dgm:pt modelId="{86F31393-98DA-49F9-95C3-22630A45497E}" type="parTrans" cxnId="{7B5340F9-7D13-4319-A345-D30CAC8CA5B9}">
      <dgm:prSet/>
      <dgm:spPr/>
      <dgm:t>
        <a:bodyPr/>
        <a:lstStyle/>
        <a:p>
          <a:endParaRPr lang="en-MY"/>
        </a:p>
      </dgm:t>
    </dgm:pt>
    <dgm:pt modelId="{26AD5206-0B89-42B3-848F-5869650251E9}" type="sibTrans" cxnId="{7B5340F9-7D13-4319-A345-D30CAC8CA5B9}">
      <dgm:prSet/>
      <dgm:spPr/>
      <dgm:t>
        <a:bodyPr/>
        <a:lstStyle/>
        <a:p>
          <a:endParaRPr lang="en-MY"/>
        </a:p>
      </dgm:t>
    </dgm:pt>
    <dgm:pt modelId="{96442E78-3B68-4627-92AE-E4745C3597DF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MY" sz="2000" dirty="0">
              <a:latin typeface="+mj-lt"/>
            </a:rPr>
            <a:t>ROP can cause blindness &amp; permanent retina damage if timely screening &amp; Rx is not carried out.</a:t>
          </a:r>
        </a:p>
      </dgm:t>
    </dgm:pt>
    <dgm:pt modelId="{7E5EC195-8753-4A06-B9D9-CE88FCB62E1D}" type="parTrans" cxnId="{AE3A5780-D733-4156-A225-54A9D5F34B6F}">
      <dgm:prSet/>
      <dgm:spPr/>
      <dgm:t>
        <a:bodyPr/>
        <a:lstStyle/>
        <a:p>
          <a:endParaRPr lang="en-MY"/>
        </a:p>
      </dgm:t>
    </dgm:pt>
    <dgm:pt modelId="{B2D80701-40DC-4A31-BFE1-D32902A716D4}" type="sibTrans" cxnId="{AE3A5780-D733-4156-A225-54A9D5F34B6F}">
      <dgm:prSet/>
      <dgm:spPr/>
      <dgm:t>
        <a:bodyPr/>
        <a:lstStyle/>
        <a:p>
          <a:endParaRPr lang="en-MY"/>
        </a:p>
      </dgm:t>
    </dgm:pt>
    <dgm:pt modelId="{40877E1E-F9C3-4312-8441-ED84887E477D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2000" b="1" dirty="0">
              <a:latin typeface="+mj-lt"/>
            </a:rPr>
            <a:t>3. What are the available options for Rx?</a:t>
          </a:r>
          <a:endParaRPr lang="en-MY" sz="2000" b="1" dirty="0">
            <a:latin typeface="+mj-lt"/>
          </a:endParaRPr>
        </a:p>
      </dgm:t>
    </dgm:pt>
    <dgm:pt modelId="{3A248F28-099F-4474-96FC-14DBFA6B6638}" type="parTrans" cxnId="{DAA3D077-FA4C-4C02-9595-6FC7AB2D07B4}">
      <dgm:prSet/>
      <dgm:spPr/>
      <dgm:t>
        <a:bodyPr/>
        <a:lstStyle/>
        <a:p>
          <a:endParaRPr lang="en-MY"/>
        </a:p>
      </dgm:t>
    </dgm:pt>
    <dgm:pt modelId="{C57FC772-CD89-4085-B2FE-44AC024FA6B9}" type="sibTrans" cxnId="{DAA3D077-FA4C-4C02-9595-6FC7AB2D07B4}">
      <dgm:prSet/>
      <dgm:spPr/>
      <dgm:t>
        <a:bodyPr/>
        <a:lstStyle/>
        <a:p>
          <a:endParaRPr lang="en-MY"/>
        </a:p>
      </dgm:t>
    </dgm:pt>
    <dgm:pt modelId="{4258DD84-7E19-4F06-916A-D748DEA0C1BA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MY" sz="2000" dirty="0">
              <a:latin typeface="+mj-lt"/>
            </a:rPr>
            <a:t>Laser photocoagulation for severe ROP (stage 3 and above)/ anti VEGF in some severe ROP.</a:t>
          </a:r>
        </a:p>
      </dgm:t>
    </dgm:pt>
    <dgm:pt modelId="{ACFDEE00-2C8F-40D0-A0ED-B161583B6C5E}" type="parTrans" cxnId="{CD31CE87-1D82-4425-85F5-4705839B2F93}">
      <dgm:prSet/>
      <dgm:spPr/>
      <dgm:t>
        <a:bodyPr/>
        <a:lstStyle/>
        <a:p>
          <a:endParaRPr lang="en-MY"/>
        </a:p>
      </dgm:t>
    </dgm:pt>
    <dgm:pt modelId="{5B9426B5-1187-4D6B-8FFB-B7E773113F42}" type="sibTrans" cxnId="{CD31CE87-1D82-4425-85F5-4705839B2F93}">
      <dgm:prSet/>
      <dgm:spPr/>
      <dgm:t>
        <a:bodyPr/>
        <a:lstStyle/>
        <a:p>
          <a:endParaRPr lang="en-MY"/>
        </a:p>
      </dgm:t>
    </dgm:pt>
    <dgm:pt modelId="{52454D3E-018B-45CA-B809-969ADDA102E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spcAft>
              <a:spcPct val="35000"/>
            </a:spcAft>
          </a:pPr>
          <a:r>
            <a:rPr lang="en-MY" sz="2000" b="1" dirty="0">
              <a:latin typeface="+mj-lt"/>
            </a:rPr>
            <a:t>4. What are the adverse events (AEs) of treatment?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  <a:cs typeface="Times New Roman" panose="02020603050405020304" pitchFamily="18" charset="0"/>
            </a:rPr>
            <a:t>•  </a:t>
          </a:r>
          <a:r>
            <a:rPr lang="en-MY" sz="2000" dirty="0">
              <a:latin typeface="+mj-lt"/>
            </a:rPr>
            <a:t>Infant’s eye may look red/ swollen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  <a:cs typeface="Times New Roman" panose="02020603050405020304" pitchFamily="18" charset="0"/>
            </a:rPr>
            <a:t>•  </a:t>
          </a:r>
          <a:r>
            <a:rPr lang="en-MY" sz="2000" dirty="0">
              <a:latin typeface="+mj-lt"/>
            </a:rPr>
            <a:t>Low incidence of eye infection, cataract, and 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</a:rPr>
            <a:t>    life-long risk of retina detachment have been 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</a:rPr>
            <a:t>    reported.</a:t>
          </a:r>
        </a:p>
        <a:p>
          <a:pPr algn="ctr">
            <a:spcAft>
              <a:spcPct val="35000"/>
            </a:spcAft>
          </a:pPr>
          <a:endParaRPr lang="en-MY" sz="2000" dirty="0">
            <a:latin typeface="+mj-lt"/>
          </a:endParaRPr>
        </a:p>
      </dgm:t>
    </dgm:pt>
    <dgm:pt modelId="{913B3886-B5BB-42B6-8614-938DF1303FD6}" type="parTrans" cxnId="{2864D03C-7716-4F02-A235-5525DB0C5729}">
      <dgm:prSet/>
      <dgm:spPr/>
      <dgm:t>
        <a:bodyPr/>
        <a:lstStyle/>
        <a:p>
          <a:endParaRPr lang="en-MY"/>
        </a:p>
      </dgm:t>
    </dgm:pt>
    <dgm:pt modelId="{4E1FAD05-D078-43DC-B82E-09712D8F6A46}" type="sibTrans" cxnId="{2864D03C-7716-4F02-A235-5525DB0C5729}">
      <dgm:prSet/>
      <dgm:spPr/>
      <dgm:t>
        <a:bodyPr/>
        <a:lstStyle/>
        <a:p>
          <a:endParaRPr lang="en-MY"/>
        </a:p>
      </dgm:t>
    </dgm:pt>
    <dgm:pt modelId="{483E5B28-48EF-463A-BC11-61C88C8CB3E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spcAft>
              <a:spcPct val="35000"/>
            </a:spcAft>
          </a:pPr>
          <a:r>
            <a:rPr lang="en-MY" sz="2000" b="1" dirty="0">
              <a:latin typeface="+mj-lt"/>
            </a:rPr>
            <a:t>5. What area the monitoring criteria for treated infants?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  <a:cs typeface="Times New Roman" panose="02020603050405020304" pitchFamily="18" charset="0"/>
            </a:rPr>
            <a:t>• </a:t>
          </a:r>
          <a:r>
            <a:rPr lang="en-MY" sz="2000" dirty="0">
              <a:latin typeface="+mj-lt"/>
            </a:rPr>
            <a:t>Infants are reviewed between 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</a:rPr>
            <a:t>   two day  to a week after Rx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  <a:cs typeface="Times New Roman" panose="02020603050405020304" pitchFamily="18" charset="0"/>
            </a:rPr>
            <a:t>• </a:t>
          </a:r>
          <a:r>
            <a:rPr lang="en-MY" sz="2000" dirty="0">
              <a:latin typeface="+mj-lt"/>
            </a:rPr>
            <a:t>Up to 10% of treated infants may  </a:t>
          </a:r>
        </a:p>
        <a:p>
          <a:pPr algn="l">
            <a:spcAft>
              <a:spcPts val="0"/>
            </a:spcAft>
          </a:pPr>
          <a:r>
            <a:rPr lang="en-MY" sz="2000" dirty="0">
              <a:latin typeface="+mj-lt"/>
            </a:rPr>
            <a:t>   require retreatment.</a:t>
          </a:r>
        </a:p>
      </dgm:t>
    </dgm:pt>
    <dgm:pt modelId="{14EA0B5A-1127-4D04-A912-1516599833CC}" type="parTrans" cxnId="{D8324943-F3D2-40DC-830E-1706E6B2BCED}">
      <dgm:prSet/>
      <dgm:spPr/>
      <dgm:t>
        <a:bodyPr/>
        <a:lstStyle/>
        <a:p>
          <a:endParaRPr lang="en-MY"/>
        </a:p>
      </dgm:t>
    </dgm:pt>
    <dgm:pt modelId="{89708A3D-96FC-49D5-862C-B10F928857C7}" type="sibTrans" cxnId="{D8324943-F3D2-40DC-830E-1706E6B2BCED}">
      <dgm:prSet/>
      <dgm:spPr/>
      <dgm:t>
        <a:bodyPr/>
        <a:lstStyle/>
        <a:p>
          <a:endParaRPr lang="en-MY"/>
        </a:p>
      </dgm:t>
    </dgm:pt>
    <dgm:pt modelId="{D83C89B7-1AB9-4A87-9584-E977E4CF67F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en-MY" sz="2000" dirty="0">
            <a:latin typeface="+mj-lt"/>
          </a:endParaRPr>
        </a:p>
      </dgm:t>
    </dgm:pt>
    <dgm:pt modelId="{B0828D3D-5268-4DF5-9C68-C5F0365118D5}" type="parTrans" cxnId="{E73D93C8-651B-4D71-A313-C1A0A6AF569D}">
      <dgm:prSet/>
      <dgm:spPr/>
      <dgm:t>
        <a:bodyPr/>
        <a:lstStyle/>
        <a:p>
          <a:endParaRPr lang="en-MY"/>
        </a:p>
      </dgm:t>
    </dgm:pt>
    <dgm:pt modelId="{82FE7F6C-C81E-4884-8E98-04133E2E0125}" type="sibTrans" cxnId="{E73D93C8-651B-4D71-A313-C1A0A6AF569D}">
      <dgm:prSet/>
      <dgm:spPr/>
      <dgm:t>
        <a:bodyPr/>
        <a:lstStyle/>
        <a:p>
          <a:endParaRPr lang="en-MY"/>
        </a:p>
      </dgm:t>
    </dgm:pt>
    <dgm:pt modelId="{73667862-EB83-4A3A-88F6-6A47EA76D8F5}" type="pres">
      <dgm:prSet presAssocID="{3104903B-EA9D-47BF-9DF9-0602DE0354DB}" presName="Name0" presStyleCnt="0">
        <dgm:presLayoutVars>
          <dgm:dir/>
          <dgm:resizeHandles val="exact"/>
        </dgm:presLayoutVars>
      </dgm:prSet>
      <dgm:spPr/>
    </dgm:pt>
    <dgm:pt modelId="{3B0C913F-289F-44CE-848A-474895DC9E07}" type="pres">
      <dgm:prSet presAssocID="{46704F92-FD83-4C75-B4DC-9FDD9BECFBF9}" presName="node" presStyleLbl="node1" presStyleIdx="0" presStyleCnt="5" custScaleX="116414">
        <dgm:presLayoutVars>
          <dgm:bulletEnabled val="1"/>
        </dgm:presLayoutVars>
      </dgm:prSet>
      <dgm:spPr/>
    </dgm:pt>
    <dgm:pt modelId="{D4F153EC-DFF6-4FEA-B7EF-18544B1A4D46}" type="pres">
      <dgm:prSet presAssocID="{6FADC73C-08B8-4EF5-B2ED-5AC177EA7D8B}" presName="sibTrans" presStyleLbl="sibTrans1D1" presStyleIdx="0" presStyleCnt="4"/>
      <dgm:spPr/>
    </dgm:pt>
    <dgm:pt modelId="{F4B826BC-7C1C-491D-81E3-55A586A1C154}" type="pres">
      <dgm:prSet presAssocID="{6FADC73C-08B8-4EF5-B2ED-5AC177EA7D8B}" presName="connectorText" presStyleLbl="sibTrans1D1" presStyleIdx="0" presStyleCnt="4"/>
      <dgm:spPr/>
    </dgm:pt>
    <dgm:pt modelId="{1001DCF6-AF7D-4CDE-A40E-1D0AE7636750}" type="pres">
      <dgm:prSet presAssocID="{1BBFA660-5D68-4ED2-84EF-33E5FE32DEC6}" presName="node" presStyleLbl="node1" presStyleIdx="1" presStyleCnt="5" custScaleX="136099" custScaleY="126974">
        <dgm:presLayoutVars>
          <dgm:bulletEnabled val="1"/>
        </dgm:presLayoutVars>
      </dgm:prSet>
      <dgm:spPr/>
    </dgm:pt>
    <dgm:pt modelId="{08B69567-7166-4DEA-BE2D-9BBEF96316E5}" type="pres">
      <dgm:prSet presAssocID="{26AD5206-0B89-42B3-848F-5869650251E9}" presName="sibTrans" presStyleLbl="sibTrans1D1" presStyleIdx="1" presStyleCnt="4"/>
      <dgm:spPr/>
    </dgm:pt>
    <dgm:pt modelId="{FF91E8C3-563D-48A6-ABBA-F2115AAC0F91}" type="pres">
      <dgm:prSet presAssocID="{26AD5206-0B89-42B3-848F-5869650251E9}" presName="connectorText" presStyleLbl="sibTrans1D1" presStyleIdx="1" presStyleCnt="4"/>
      <dgm:spPr/>
    </dgm:pt>
    <dgm:pt modelId="{998B4EDD-81EE-4E8F-8B3F-F443D31EC8DA}" type="pres">
      <dgm:prSet presAssocID="{40877E1E-F9C3-4312-8441-ED84887E477D}" presName="node" presStyleLbl="node1" presStyleIdx="2" presStyleCnt="5" custScaleX="128630" custScaleY="127608">
        <dgm:presLayoutVars>
          <dgm:bulletEnabled val="1"/>
        </dgm:presLayoutVars>
      </dgm:prSet>
      <dgm:spPr/>
    </dgm:pt>
    <dgm:pt modelId="{548C43B3-EA9F-425C-9FE8-5560DE62ED74}" type="pres">
      <dgm:prSet presAssocID="{C57FC772-CD89-4085-B2FE-44AC024FA6B9}" presName="sibTrans" presStyleLbl="sibTrans1D1" presStyleIdx="2" presStyleCnt="4"/>
      <dgm:spPr/>
    </dgm:pt>
    <dgm:pt modelId="{4C13E87A-3761-499A-9D25-CDBED3624CBF}" type="pres">
      <dgm:prSet presAssocID="{C57FC772-CD89-4085-B2FE-44AC024FA6B9}" presName="connectorText" presStyleLbl="sibTrans1D1" presStyleIdx="2" presStyleCnt="4"/>
      <dgm:spPr/>
    </dgm:pt>
    <dgm:pt modelId="{F405B1FC-CE35-4712-896B-03015AFE364C}" type="pres">
      <dgm:prSet presAssocID="{52454D3E-018B-45CA-B809-969ADDA102EE}" presName="node" presStyleLbl="node1" presStyleIdx="3" presStyleCnt="5" custScaleX="211270" custScaleY="145846">
        <dgm:presLayoutVars>
          <dgm:bulletEnabled val="1"/>
        </dgm:presLayoutVars>
      </dgm:prSet>
      <dgm:spPr/>
    </dgm:pt>
    <dgm:pt modelId="{DBA5AC88-AC34-4F28-BFAC-122C8988372F}" type="pres">
      <dgm:prSet presAssocID="{4E1FAD05-D078-43DC-B82E-09712D8F6A46}" presName="sibTrans" presStyleLbl="sibTrans1D1" presStyleIdx="3" presStyleCnt="4"/>
      <dgm:spPr/>
    </dgm:pt>
    <dgm:pt modelId="{1699159C-B573-408F-8F44-66154B133F78}" type="pres">
      <dgm:prSet presAssocID="{4E1FAD05-D078-43DC-B82E-09712D8F6A46}" presName="connectorText" presStyleLbl="sibTrans1D1" presStyleIdx="3" presStyleCnt="4"/>
      <dgm:spPr/>
    </dgm:pt>
    <dgm:pt modelId="{7F596596-CC23-4F52-867B-7B4FD3F57376}" type="pres">
      <dgm:prSet presAssocID="{483E5B28-48EF-463A-BC11-61C88C8CB3EC}" presName="node" presStyleLbl="node1" presStyleIdx="4" presStyleCnt="5" custScaleX="155700" custScaleY="136539">
        <dgm:presLayoutVars>
          <dgm:bulletEnabled val="1"/>
        </dgm:presLayoutVars>
      </dgm:prSet>
      <dgm:spPr/>
    </dgm:pt>
  </dgm:ptLst>
  <dgm:cxnLst>
    <dgm:cxn modelId="{B041C203-F7E8-4EB1-8C81-A94DC04C50BD}" type="presOf" srcId="{26AD5206-0B89-42B3-848F-5869650251E9}" destId="{FF91E8C3-563D-48A6-ABBA-F2115AAC0F91}" srcOrd="1" destOrd="0" presId="urn:microsoft.com/office/officeart/2005/8/layout/bProcess3"/>
    <dgm:cxn modelId="{A95F3420-D8D7-47AD-956F-6D7BFE9C377E}" type="presOf" srcId="{D83C89B7-1AB9-4A87-9584-E977E4CF67F7}" destId="{3B0C913F-289F-44CE-848A-474895DC9E07}" srcOrd="0" destOrd="2" presId="urn:microsoft.com/office/officeart/2005/8/layout/bProcess3"/>
    <dgm:cxn modelId="{6A1D102A-1164-41C4-8C07-B6F333CEA438}" type="presOf" srcId="{26AD5206-0B89-42B3-848F-5869650251E9}" destId="{08B69567-7166-4DEA-BE2D-9BBEF96316E5}" srcOrd="0" destOrd="0" presId="urn:microsoft.com/office/officeart/2005/8/layout/bProcess3"/>
    <dgm:cxn modelId="{2864D03C-7716-4F02-A235-5525DB0C5729}" srcId="{3104903B-EA9D-47BF-9DF9-0602DE0354DB}" destId="{52454D3E-018B-45CA-B809-969ADDA102EE}" srcOrd="3" destOrd="0" parTransId="{913B3886-B5BB-42B6-8614-938DF1303FD6}" sibTransId="{4E1FAD05-D078-43DC-B82E-09712D8F6A46}"/>
    <dgm:cxn modelId="{5E09DC3C-D4AF-4B4F-A831-4173D86AB8F1}" srcId="{3104903B-EA9D-47BF-9DF9-0602DE0354DB}" destId="{46704F92-FD83-4C75-B4DC-9FDD9BECFBF9}" srcOrd="0" destOrd="0" parTransId="{0FA109E6-A1AF-4C9E-B7DB-B43157624E9F}" sibTransId="{6FADC73C-08B8-4EF5-B2ED-5AC177EA7D8B}"/>
    <dgm:cxn modelId="{89967A3D-B72D-476B-BA12-E7234D785A4F}" type="presOf" srcId="{96442E78-3B68-4627-92AE-E4745C3597DF}" destId="{1001DCF6-AF7D-4CDE-A40E-1D0AE7636750}" srcOrd="0" destOrd="1" presId="urn:microsoft.com/office/officeart/2005/8/layout/bProcess3"/>
    <dgm:cxn modelId="{D8324943-F3D2-40DC-830E-1706E6B2BCED}" srcId="{3104903B-EA9D-47BF-9DF9-0602DE0354DB}" destId="{483E5B28-48EF-463A-BC11-61C88C8CB3EC}" srcOrd="4" destOrd="0" parTransId="{14EA0B5A-1127-4D04-A912-1516599833CC}" sibTransId="{89708A3D-96FC-49D5-862C-B10F928857C7}"/>
    <dgm:cxn modelId="{CF756A4A-0050-4D60-BC48-4024C9BD78BA}" type="presOf" srcId="{483E5B28-48EF-463A-BC11-61C88C8CB3EC}" destId="{7F596596-CC23-4F52-867B-7B4FD3F57376}" srcOrd="0" destOrd="0" presId="urn:microsoft.com/office/officeart/2005/8/layout/bProcess3"/>
    <dgm:cxn modelId="{25728677-0CF7-4B90-84ED-13E2298BD403}" type="presOf" srcId="{52454D3E-018B-45CA-B809-969ADDA102EE}" destId="{F405B1FC-CE35-4712-896B-03015AFE364C}" srcOrd="0" destOrd="0" presId="urn:microsoft.com/office/officeart/2005/8/layout/bProcess3"/>
    <dgm:cxn modelId="{DAA3D077-FA4C-4C02-9595-6FC7AB2D07B4}" srcId="{3104903B-EA9D-47BF-9DF9-0602DE0354DB}" destId="{40877E1E-F9C3-4312-8441-ED84887E477D}" srcOrd="2" destOrd="0" parTransId="{3A248F28-099F-4474-96FC-14DBFA6B6638}" sibTransId="{C57FC772-CD89-4085-B2FE-44AC024FA6B9}"/>
    <dgm:cxn modelId="{AE3A5780-D733-4156-A225-54A9D5F34B6F}" srcId="{1BBFA660-5D68-4ED2-84EF-33E5FE32DEC6}" destId="{96442E78-3B68-4627-92AE-E4745C3597DF}" srcOrd="0" destOrd="0" parTransId="{7E5EC195-8753-4A06-B9D9-CE88FCB62E1D}" sibTransId="{B2D80701-40DC-4A31-BFE1-D32902A716D4}"/>
    <dgm:cxn modelId="{CD31CE87-1D82-4425-85F5-4705839B2F93}" srcId="{40877E1E-F9C3-4312-8441-ED84887E477D}" destId="{4258DD84-7E19-4F06-916A-D748DEA0C1BA}" srcOrd="0" destOrd="0" parTransId="{ACFDEE00-2C8F-40D0-A0ED-B161583B6C5E}" sibTransId="{5B9426B5-1187-4D6B-8FFB-B7E773113F42}"/>
    <dgm:cxn modelId="{662B2A8E-8B15-496D-BA37-D1E39A8FC087}" type="presOf" srcId="{C57FC772-CD89-4085-B2FE-44AC024FA6B9}" destId="{548C43B3-EA9F-425C-9FE8-5560DE62ED74}" srcOrd="0" destOrd="0" presId="urn:microsoft.com/office/officeart/2005/8/layout/bProcess3"/>
    <dgm:cxn modelId="{94DEDB90-022A-45A5-BDD0-722D7E4FD333}" type="presOf" srcId="{1BBFA660-5D68-4ED2-84EF-33E5FE32DEC6}" destId="{1001DCF6-AF7D-4CDE-A40E-1D0AE7636750}" srcOrd="0" destOrd="0" presId="urn:microsoft.com/office/officeart/2005/8/layout/bProcess3"/>
    <dgm:cxn modelId="{246E0798-5834-42B3-BD76-60E56ABCE237}" type="presOf" srcId="{4E1FAD05-D078-43DC-B82E-09712D8F6A46}" destId="{DBA5AC88-AC34-4F28-BFAC-122C8988372F}" srcOrd="0" destOrd="0" presId="urn:microsoft.com/office/officeart/2005/8/layout/bProcess3"/>
    <dgm:cxn modelId="{3DDD12A4-6F42-49A7-84D4-BF57E371FBFF}" type="presOf" srcId="{C298B08E-92DF-4DAB-AFBB-456A32F7CEF8}" destId="{3B0C913F-289F-44CE-848A-474895DC9E07}" srcOrd="0" destOrd="1" presId="urn:microsoft.com/office/officeart/2005/8/layout/bProcess3"/>
    <dgm:cxn modelId="{E59551B0-D04A-4A22-9A4E-B7B42D17D681}" type="presOf" srcId="{4E1FAD05-D078-43DC-B82E-09712D8F6A46}" destId="{1699159C-B573-408F-8F44-66154B133F78}" srcOrd="1" destOrd="0" presId="urn:microsoft.com/office/officeart/2005/8/layout/bProcess3"/>
    <dgm:cxn modelId="{9FA641B5-EC76-41D3-8915-7D03DEB67CD2}" srcId="{46704F92-FD83-4C75-B4DC-9FDD9BECFBF9}" destId="{C298B08E-92DF-4DAB-AFBB-456A32F7CEF8}" srcOrd="0" destOrd="0" parTransId="{BAEF83D3-DE90-49AE-AED9-56ECF4881525}" sibTransId="{2A43BC76-7671-4B6D-ADCC-0FA6D9FD5757}"/>
    <dgm:cxn modelId="{7A3CD2B8-8A57-43A2-B133-B4B030625729}" type="presOf" srcId="{6FADC73C-08B8-4EF5-B2ED-5AC177EA7D8B}" destId="{D4F153EC-DFF6-4FEA-B7EF-18544B1A4D46}" srcOrd="0" destOrd="0" presId="urn:microsoft.com/office/officeart/2005/8/layout/bProcess3"/>
    <dgm:cxn modelId="{A7E20FBD-0132-4B28-93A2-65969E8641D9}" type="presOf" srcId="{6FADC73C-08B8-4EF5-B2ED-5AC177EA7D8B}" destId="{F4B826BC-7C1C-491D-81E3-55A586A1C154}" srcOrd="1" destOrd="0" presId="urn:microsoft.com/office/officeart/2005/8/layout/bProcess3"/>
    <dgm:cxn modelId="{E73D93C8-651B-4D71-A313-C1A0A6AF569D}" srcId="{46704F92-FD83-4C75-B4DC-9FDD9BECFBF9}" destId="{D83C89B7-1AB9-4A87-9584-E977E4CF67F7}" srcOrd="1" destOrd="0" parTransId="{B0828D3D-5268-4DF5-9C68-C5F0365118D5}" sibTransId="{82FE7F6C-C81E-4884-8E98-04133E2E0125}"/>
    <dgm:cxn modelId="{48EE71D2-7F41-4410-AE2C-29CD8A38F9D9}" type="presOf" srcId="{4258DD84-7E19-4F06-916A-D748DEA0C1BA}" destId="{998B4EDD-81EE-4E8F-8B3F-F443D31EC8DA}" srcOrd="0" destOrd="1" presId="urn:microsoft.com/office/officeart/2005/8/layout/bProcess3"/>
    <dgm:cxn modelId="{A5DFB9E8-A146-413D-A139-6500BB3C43D0}" type="presOf" srcId="{40877E1E-F9C3-4312-8441-ED84887E477D}" destId="{998B4EDD-81EE-4E8F-8B3F-F443D31EC8DA}" srcOrd="0" destOrd="0" presId="urn:microsoft.com/office/officeart/2005/8/layout/bProcess3"/>
    <dgm:cxn modelId="{F2DAE4F8-6083-43A6-9DF1-B7100B2380F2}" type="presOf" srcId="{C57FC772-CD89-4085-B2FE-44AC024FA6B9}" destId="{4C13E87A-3761-499A-9D25-CDBED3624CBF}" srcOrd="1" destOrd="0" presId="urn:microsoft.com/office/officeart/2005/8/layout/bProcess3"/>
    <dgm:cxn modelId="{7B5340F9-7D13-4319-A345-D30CAC8CA5B9}" srcId="{3104903B-EA9D-47BF-9DF9-0602DE0354DB}" destId="{1BBFA660-5D68-4ED2-84EF-33E5FE32DEC6}" srcOrd="1" destOrd="0" parTransId="{86F31393-98DA-49F9-95C3-22630A45497E}" sibTransId="{26AD5206-0B89-42B3-848F-5869650251E9}"/>
    <dgm:cxn modelId="{D6D6CDFD-3A04-4C14-8004-BC973ABE36C8}" type="presOf" srcId="{46704F92-FD83-4C75-B4DC-9FDD9BECFBF9}" destId="{3B0C913F-289F-44CE-848A-474895DC9E07}" srcOrd="0" destOrd="0" presId="urn:microsoft.com/office/officeart/2005/8/layout/bProcess3"/>
    <dgm:cxn modelId="{8801F2FE-A1E7-43C1-A8F2-FEB82CEA2F81}" type="presOf" srcId="{3104903B-EA9D-47BF-9DF9-0602DE0354DB}" destId="{73667862-EB83-4A3A-88F6-6A47EA76D8F5}" srcOrd="0" destOrd="0" presId="urn:microsoft.com/office/officeart/2005/8/layout/bProcess3"/>
    <dgm:cxn modelId="{E9C80C74-2B93-4301-AD62-E89454FD5E8C}" type="presParOf" srcId="{73667862-EB83-4A3A-88F6-6A47EA76D8F5}" destId="{3B0C913F-289F-44CE-848A-474895DC9E07}" srcOrd="0" destOrd="0" presId="urn:microsoft.com/office/officeart/2005/8/layout/bProcess3"/>
    <dgm:cxn modelId="{405204FD-05B0-475F-BC66-5C8B9C2923FD}" type="presParOf" srcId="{73667862-EB83-4A3A-88F6-6A47EA76D8F5}" destId="{D4F153EC-DFF6-4FEA-B7EF-18544B1A4D46}" srcOrd="1" destOrd="0" presId="urn:microsoft.com/office/officeart/2005/8/layout/bProcess3"/>
    <dgm:cxn modelId="{7D9F8E56-5D15-4D3F-B66D-3AC41559E268}" type="presParOf" srcId="{D4F153EC-DFF6-4FEA-B7EF-18544B1A4D46}" destId="{F4B826BC-7C1C-491D-81E3-55A586A1C154}" srcOrd="0" destOrd="0" presId="urn:microsoft.com/office/officeart/2005/8/layout/bProcess3"/>
    <dgm:cxn modelId="{531F5BFA-DE7C-478C-BE53-50F53105AE3A}" type="presParOf" srcId="{73667862-EB83-4A3A-88F6-6A47EA76D8F5}" destId="{1001DCF6-AF7D-4CDE-A40E-1D0AE7636750}" srcOrd="2" destOrd="0" presId="urn:microsoft.com/office/officeart/2005/8/layout/bProcess3"/>
    <dgm:cxn modelId="{35B1D1CF-77AC-432D-8304-4142D5A57D5C}" type="presParOf" srcId="{73667862-EB83-4A3A-88F6-6A47EA76D8F5}" destId="{08B69567-7166-4DEA-BE2D-9BBEF96316E5}" srcOrd="3" destOrd="0" presId="urn:microsoft.com/office/officeart/2005/8/layout/bProcess3"/>
    <dgm:cxn modelId="{24C4584C-E9CD-4DF0-816D-E60BA79A827D}" type="presParOf" srcId="{08B69567-7166-4DEA-BE2D-9BBEF96316E5}" destId="{FF91E8C3-563D-48A6-ABBA-F2115AAC0F91}" srcOrd="0" destOrd="0" presId="urn:microsoft.com/office/officeart/2005/8/layout/bProcess3"/>
    <dgm:cxn modelId="{B8677C2D-12BA-4D2E-ACDF-C0066582AAE8}" type="presParOf" srcId="{73667862-EB83-4A3A-88F6-6A47EA76D8F5}" destId="{998B4EDD-81EE-4E8F-8B3F-F443D31EC8DA}" srcOrd="4" destOrd="0" presId="urn:microsoft.com/office/officeart/2005/8/layout/bProcess3"/>
    <dgm:cxn modelId="{2FA31305-823C-4869-A828-67583A31606F}" type="presParOf" srcId="{73667862-EB83-4A3A-88F6-6A47EA76D8F5}" destId="{548C43B3-EA9F-425C-9FE8-5560DE62ED74}" srcOrd="5" destOrd="0" presId="urn:microsoft.com/office/officeart/2005/8/layout/bProcess3"/>
    <dgm:cxn modelId="{2C2BB432-6CB0-4FDF-A77D-81F0EC66C055}" type="presParOf" srcId="{548C43B3-EA9F-425C-9FE8-5560DE62ED74}" destId="{4C13E87A-3761-499A-9D25-CDBED3624CBF}" srcOrd="0" destOrd="0" presId="urn:microsoft.com/office/officeart/2005/8/layout/bProcess3"/>
    <dgm:cxn modelId="{BBA50F80-5C4F-4C00-B576-EC54F26FDABC}" type="presParOf" srcId="{73667862-EB83-4A3A-88F6-6A47EA76D8F5}" destId="{F405B1FC-CE35-4712-896B-03015AFE364C}" srcOrd="6" destOrd="0" presId="urn:microsoft.com/office/officeart/2005/8/layout/bProcess3"/>
    <dgm:cxn modelId="{F68E1109-3F06-4356-846F-1368D2A3C62F}" type="presParOf" srcId="{73667862-EB83-4A3A-88F6-6A47EA76D8F5}" destId="{DBA5AC88-AC34-4F28-BFAC-122C8988372F}" srcOrd="7" destOrd="0" presId="urn:microsoft.com/office/officeart/2005/8/layout/bProcess3"/>
    <dgm:cxn modelId="{500C2276-251B-4687-A1FB-AEDE1D9280B8}" type="presParOf" srcId="{DBA5AC88-AC34-4F28-BFAC-122C8988372F}" destId="{1699159C-B573-408F-8F44-66154B133F78}" srcOrd="0" destOrd="0" presId="urn:microsoft.com/office/officeart/2005/8/layout/bProcess3"/>
    <dgm:cxn modelId="{760B3A2F-C4D7-4437-9A02-B62CC05EBFE8}" type="presParOf" srcId="{73667862-EB83-4A3A-88F6-6A47EA76D8F5}" destId="{7F596596-CC23-4F52-867B-7B4FD3F57376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566C4-3EC9-45DC-9D1A-DB49B1085891}">
      <dsp:nvSpPr>
        <dsp:cNvPr id="0" name=""/>
        <dsp:cNvSpPr/>
      </dsp:nvSpPr>
      <dsp:spPr>
        <a:xfrm>
          <a:off x="0" y="429908"/>
          <a:ext cx="8545703" cy="730800"/>
        </a:xfrm>
        <a:prstGeom prst="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383B5-C36E-4D6B-8DBF-9135B948A9DA}">
      <dsp:nvSpPr>
        <dsp:cNvPr id="0" name=""/>
        <dsp:cNvSpPr/>
      </dsp:nvSpPr>
      <dsp:spPr>
        <a:xfrm>
          <a:off x="427285" y="1868"/>
          <a:ext cx="5981992" cy="85608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05" tIns="0" rIns="22610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b="1" kern="1200" dirty="0">
              <a:solidFill>
                <a:schemeClr val="tx1"/>
              </a:solidFill>
            </a:rPr>
            <a:t>Birth Weight (BW) &lt;1500 g</a:t>
          </a:r>
          <a:r>
            <a:rPr lang="en-MY" sz="2400" kern="1200" dirty="0">
              <a:solidFill>
                <a:schemeClr val="tx1"/>
              </a:solidFill>
            </a:rPr>
            <a:t>			</a:t>
          </a:r>
        </a:p>
      </dsp:txBody>
      <dsp:txXfrm>
        <a:off x="469075" y="43658"/>
        <a:ext cx="5898412" cy="772500"/>
      </dsp:txXfrm>
    </dsp:sp>
    <dsp:sp modelId="{81D6E7DF-69E1-4819-98FA-1314D098C555}">
      <dsp:nvSpPr>
        <dsp:cNvPr id="0" name=""/>
        <dsp:cNvSpPr/>
      </dsp:nvSpPr>
      <dsp:spPr>
        <a:xfrm>
          <a:off x="0" y="1745348"/>
          <a:ext cx="8545703" cy="730800"/>
        </a:xfrm>
        <a:prstGeom prst="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92468-B4B0-4778-9CC4-AE9DEDEFFBE5}">
      <dsp:nvSpPr>
        <dsp:cNvPr id="0" name=""/>
        <dsp:cNvSpPr/>
      </dsp:nvSpPr>
      <dsp:spPr>
        <a:xfrm>
          <a:off x="427285" y="1317308"/>
          <a:ext cx="5981992" cy="85608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05" tIns="0" rIns="22610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b="1" kern="1200" dirty="0">
              <a:solidFill>
                <a:schemeClr val="tx1"/>
              </a:solidFill>
            </a:rPr>
            <a:t>Gestational Age (GA) &lt;32 weeks	</a:t>
          </a:r>
          <a:r>
            <a:rPr lang="en-MY" sz="2400" kern="1200" dirty="0">
              <a:solidFill>
                <a:schemeClr val="tx1"/>
              </a:solidFill>
            </a:rPr>
            <a:t>	</a:t>
          </a:r>
        </a:p>
      </dsp:txBody>
      <dsp:txXfrm>
        <a:off x="469075" y="1359098"/>
        <a:ext cx="5898412" cy="772500"/>
      </dsp:txXfrm>
    </dsp:sp>
    <dsp:sp modelId="{A87B42F7-057D-436D-BE6B-2CB5D81C12A7}">
      <dsp:nvSpPr>
        <dsp:cNvPr id="0" name=""/>
        <dsp:cNvSpPr/>
      </dsp:nvSpPr>
      <dsp:spPr>
        <a:xfrm>
          <a:off x="0" y="3060788"/>
          <a:ext cx="8545703" cy="730800"/>
        </a:xfrm>
        <a:prstGeom prst="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A2D2A1-B5CE-4A2D-9D14-0717760DA8F6}">
      <dsp:nvSpPr>
        <dsp:cNvPr id="0" name=""/>
        <dsp:cNvSpPr/>
      </dsp:nvSpPr>
      <dsp:spPr>
        <a:xfrm>
          <a:off x="427285" y="2632748"/>
          <a:ext cx="7837905" cy="85608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105" tIns="0" rIns="22610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kern="1200" dirty="0">
              <a:solidFill>
                <a:schemeClr val="tx1"/>
              </a:solidFill>
            </a:rPr>
            <a:t>Infants with unstable clinical course who are at high risk (as determined by neonatologist or paediatrician)</a:t>
          </a:r>
        </a:p>
      </dsp:txBody>
      <dsp:txXfrm>
        <a:off x="469075" y="2674538"/>
        <a:ext cx="7754325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153EC-DFF6-4FEA-B7EF-18544B1A4D46}">
      <dsp:nvSpPr>
        <dsp:cNvPr id="0" name=""/>
        <dsp:cNvSpPr/>
      </dsp:nvSpPr>
      <dsp:spPr>
        <a:xfrm>
          <a:off x="2950541" y="920239"/>
          <a:ext cx="54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7293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3209740" y="963066"/>
        <a:ext cx="28894" cy="5784"/>
      </dsp:txXfrm>
    </dsp:sp>
    <dsp:sp modelId="{3B0C913F-289F-44CE-848A-474895DC9E07}">
      <dsp:nvSpPr>
        <dsp:cNvPr id="0" name=""/>
        <dsp:cNvSpPr/>
      </dsp:nvSpPr>
      <dsp:spPr>
        <a:xfrm>
          <a:off x="27346" y="212185"/>
          <a:ext cx="2924994" cy="150754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+mj-lt"/>
            </a:rPr>
            <a:t>1. Who to be screened?</a:t>
          </a:r>
          <a:endParaRPr lang="en-MY" sz="2000" b="1" kern="1200" dirty="0"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000" kern="1200" dirty="0">
              <a:latin typeface="+mj-lt"/>
            </a:rPr>
            <a:t>Infants with GA &lt;34 weeks or BW &lt;1750 g.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MY" sz="2000" kern="1200" dirty="0">
            <a:latin typeface="+mj-lt"/>
          </a:endParaRPr>
        </a:p>
      </dsp:txBody>
      <dsp:txXfrm>
        <a:off x="27346" y="212185"/>
        <a:ext cx="2924994" cy="1507547"/>
      </dsp:txXfrm>
    </dsp:sp>
    <dsp:sp modelId="{08B69567-7166-4DEA-BE2D-9BBEF96316E5}">
      <dsp:nvSpPr>
        <dsp:cNvPr id="0" name=""/>
        <dsp:cNvSpPr/>
      </dsp:nvSpPr>
      <dsp:spPr>
        <a:xfrm>
          <a:off x="6948030" y="920239"/>
          <a:ext cx="54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7293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7207229" y="963066"/>
        <a:ext cx="28894" cy="5784"/>
      </dsp:txXfrm>
    </dsp:sp>
    <dsp:sp modelId="{1001DCF6-AF7D-4CDE-A40E-1D0AE7636750}">
      <dsp:nvSpPr>
        <dsp:cNvPr id="0" name=""/>
        <dsp:cNvSpPr/>
      </dsp:nvSpPr>
      <dsp:spPr>
        <a:xfrm>
          <a:off x="3530234" y="8862"/>
          <a:ext cx="3419595" cy="1914193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+mj-lt"/>
            </a:rPr>
            <a:t>2. Why screening &amp; treatment is needed?</a:t>
          </a:r>
          <a:endParaRPr lang="en-MY" sz="500" b="1" kern="1200" dirty="0"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000" kern="1200" dirty="0">
              <a:latin typeface="+mj-lt"/>
            </a:rPr>
            <a:t>ROP can cause blindness &amp; permanent retina damage if timely screening &amp; Rx is not carried out.</a:t>
          </a:r>
        </a:p>
      </dsp:txBody>
      <dsp:txXfrm>
        <a:off x="3530234" y="8862"/>
        <a:ext cx="3419595" cy="1914193"/>
      </dsp:txXfrm>
    </dsp:sp>
    <dsp:sp modelId="{548C43B3-EA9F-425C-9FE8-5560DE62ED74}">
      <dsp:nvSpPr>
        <dsp:cNvPr id="0" name=""/>
        <dsp:cNvSpPr/>
      </dsp:nvSpPr>
      <dsp:spPr>
        <a:xfrm>
          <a:off x="2681510" y="1926035"/>
          <a:ext cx="6462179" cy="547293"/>
        </a:xfrm>
        <a:custGeom>
          <a:avLst/>
          <a:gdLst/>
          <a:ahLst/>
          <a:cxnLst/>
          <a:rect l="0" t="0" r="0" b="0"/>
          <a:pathLst>
            <a:path>
              <a:moveTo>
                <a:pt x="6462179" y="0"/>
              </a:moveTo>
              <a:lnTo>
                <a:pt x="6462179" y="290746"/>
              </a:lnTo>
              <a:lnTo>
                <a:pt x="0" y="290746"/>
              </a:lnTo>
              <a:lnTo>
                <a:pt x="0" y="547293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5750400" y="2196789"/>
        <a:ext cx="324398" cy="5784"/>
      </dsp:txXfrm>
    </dsp:sp>
    <dsp:sp modelId="{998B4EDD-81EE-4E8F-8B3F-F443D31EC8DA}">
      <dsp:nvSpPr>
        <dsp:cNvPr id="0" name=""/>
        <dsp:cNvSpPr/>
      </dsp:nvSpPr>
      <dsp:spPr>
        <a:xfrm>
          <a:off x="7527723" y="4083"/>
          <a:ext cx="3231931" cy="1923751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+mj-lt"/>
            </a:rPr>
            <a:t>3. What are the available options for Rx?</a:t>
          </a:r>
          <a:endParaRPr lang="en-MY" sz="2000" b="1" kern="1200" dirty="0"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MY" sz="2000" kern="1200" dirty="0">
              <a:latin typeface="+mj-lt"/>
            </a:rPr>
            <a:t>Laser photocoagulation for severe ROP (stage 3 and above)/ anti VEGF in some severe ROP.</a:t>
          </a:r>
        </a:p>
      </dsp:txBody>
      <dsp:txXfrm>
        <a:off x="7527723" y="4083"/>
        <a:ext cx="3231931" cy="1923751"/>
      </dsp:txXfrm>
    </dsp:sp>
    <dsp:sp modelId="{DBA5AC88-AC34-4F28-BFAC-122C8988372F}">
      <dsp:nvSpPr>
        <dsp:cNvPr id="0" name=""/>
        <dsp:cNvSpPr/>
      </dsp:nvSpPr>
      <dsp:spPr>
        <a:xfrm>
          <a:off x="5333873" y="3559357"/>
          <a:ext cx="54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7293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5593073" y="3602185"/>
        <a:ext cx="28894" cy="5784"/>
      </dsp:txXfrm>
    </dsp:sp>
    <dsp:sp modelId="{F405B1FC-CE35-4712-896B-03015AFE364C}">
      <dsp:nvSpPr>
        <dsp:cNvPr id="0" name=""/>
        <dsp:cNvSpPr/>
      </dsp:nvSpPr>
      <dsp:spPr>
        <a:xfrm>
          <a:off x="27346" y="2505728"/>
          <a:ext cx="5308327" cy="219869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b="1" kern="1200" dirty="0">
              <a:latin typeface="+mj-lt"/>
            </a:rPr>
            <a:t>4. What are the adverse events (AEs) of treatment?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  <a:cs typeface="Times New Roman" panose="02020603050405020304" pitchFamily="18" charset="0"/>
            </a:rPr>
            <a:t>•  </a:t>
          </a:r>
          <a:r>
            <a:rPr lang="en-MY" sz="2000" kern="1200" dirty="0">
              <a:latin typeface="+mj-lt"/>
            </a:rPr>
            <a:t>Infant’s eye may look red/ swollen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  <a:cs typeface="Times New Roman" panose="02020603050405020304" pitchFamily="18" charset="0"/>
            </a:rPr>
            <a:t>•  </a:t>
          </a:r>
          <a:r>
            <a:rPr lang="en-MY" sz="2000" kern="1200" dirty="0">
              <a:latin typeface="+mj-lt"/>
            </a:rPr>
            <a:t>Low incidence of eye infection, cataract, and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</a:rPr>
            <a:t>    life-long risk of retina detachment have been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</a:rPr>
            <a:t>    reported.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2000" kern="1200" dirty="0">
            <a:latin typeface="+mj-lt"/>
          </a:endParaRPr>
        </a:p>
      </dsp:txBody>
      <dsp:txXfrm>
        <a:off x="27346" y="2505728"/>
        <a:ext cx="5308327" cy="2198698"/>
      </dsp:txXfrm>
    </dsp:sp>
    <dsp:sp modelId="{7F596596-CC23-4F52-867B-7B4FD3F57376}">
      <dsp:nvSpPr>
        <dsp:cNvPr id="0" name=""/>
        <dsp:cNvSpPr/>
      </dsp:nvSpPr>
      <dsp:spPr>
        <a:xfrm>
          <a:off x="5913567" y="2575882"/>
          <a:ext cx="3912086" cy="205839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b="1" kern="1200" dirty="0">
              <a:latin typeface="+mj-lt"/>
            </a:rPr>
            <a:t>5. What area the monitoring criteria for treated infants?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  <a:cs typeface="Times New Roman" panose="02020603050405020304" pitchFamily="18" charset="0"/>
            </a:rPr>
            <a:t>• </a:t>
          </a:r>
          <a:r>
            <a:rPr lang="en-MY" sz="2000" kern="1200" dirty="0">
              <a:latin typeface="+mj-lt"/>
            </a:rPr>
            <a:t>Infants are reviewed between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</a:rPr>
            <a:t>   two day  to a week after Rx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  <a:cs typeface="Times New Roman" panose="02020603050405020304" pitchFamily="18" charset="0"/>
            </a:rPr>
            <a:t>• </a:t>
          </a:r>
          <a:r>
            <a:rPr lang="en-MY" sz="2000" kern="1200" dirty="0">
              <a:latin typeface="+mj-lt"/>
            </a:rPr>
            <a:t>Up to 10% of treated infants may 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000" kern="1200" dirty="0">
              <a:latin typeface="+mj-lt"/>
            </a:rPr>
            <a:t>   require retreatment.</a:t>
          </a:r>
        </a:p>
      </dsp:txBody>
      <dsp:txXfrm>
        <a:off x="5913567" y="2575882"/>
        <a:ext cx="3912086" cy="2058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F0817-0EAA-48AF-9E4A-2063DB4227A2}" type="datetimeFigureOut">
              <a:rPr lang="en-MY" smtClean="0"/>
              <a:t>25/11/2024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4A20D-7382-4ED6-B2B5-C4954AB68C0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96973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A49AB-E473-4B7E-AC1C-DF72CD2E4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E671C4-96CE-4E1E-A4DE-7DC01BECA5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BD2E4-C6A7-4A35-AA38-EC07D6B8E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2F227-B3CD-4716-8D47-0A08C4975F61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B3049-689C-443A-9B5B-4584AAC71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407E0-5717-46B2-904A-0EC262A4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335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A552-7797-439D-A7AC-92B0CCB64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7C0BC-EEBE-4BB1-B534-E9B8E496D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B72AF-64EE-4DAA-A24E-B3436D5B4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5461-4D6C-4FA1-A844-E8ABF0921F7A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E4D04-6F19-4DDD-9AAD-47B5499F6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51D7B-8627-431E-A1CC-8FADD876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4851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405704-FFE6-403F-B715-9BAA6729E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D11CF-D549-41D5-80AE-7CC60C986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16385-664E-4F39-B4CA-09B1D1BBC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2ACD-35D9-4BF0-B0BA-920FD21D7731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D0C64-90D0-41C7-BA23-8178F2833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71C34-8828-4AB5-A3E5-F989597DC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9117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F88C-4941-4FF8-A408-4FD6E38507A1}" type="datetime1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5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86E9-875B-48FF-8204-3FBB273A66A5}" type="datetime1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7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13C2-4233-4086-991B-F614B39751F6}" type="datetime1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122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4FB6-B590-4132-BF75-9EDB9A1304AA}" type="datetime1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471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C68D-CC98-4F43-9F49-8EB41F626C59}" type="datetime1">
              <a:rPr lang="en-GB" smtClean="0"/>
              <a:t>25/11/2024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97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AEB01-3824-4DFF-83EF-19F1FC8F701C}" type="datetime1">
              <a:rPr lang="en-GB" smtClean="0"/>
              <a:t>25/11/2024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624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6254-0A46-4BB7-A175-805F1DDB7AD5}" type="datetime1">
              <a:rPr lang="en-GB" smtClean="0"/>
              <a:t>25/11/2024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188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0009B-8462-49ED-88EE-15701CA277FB}" type="datetime1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190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47BA3-8097-4E5B-88CA-1B780613D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1ACD1-5440-44A7-850D-A9DBEB3DF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7BF0D-C5F8-4C4D-A1AA-607F50C5F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20B7B-9FFD-4160-A5C9-D89EF98CD21C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761AB-967D-471D-B007-BEEE5ED4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AA632-B009-48C2-BCC6-D59C5C336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832240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6C06-B4E5-4CC6-9B92-E644BED1B548}" type="datetime1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5F9C-9133-480B-93F5-6D975CC812C6}" type="datetime1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37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BC9E-0641-4954-BF9F-C1598FCB8923}" type="datetime1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3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FE56C-7764-4879-9BD3-CBBFFA13B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9E945-E747-4F16-BA30-E2F6472D5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DAEA0-06E4-4DCC-B65B-CC8871605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9ED2-735C-4828-9734-1AECACE42A57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BBFC2-6704-4E88-97DC-3FD6F2232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76486-13C1-4B60-AFA3-5D935DAB0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8742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0B88F-ADC1-4BF9-AF1E-FE90C8BEB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56479-A121-4B5E-ABA6-F84B9A2ED9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500A9-634D-4E08-BD62-A7F54DE23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56FBAF-D9E0-40BB-A157-19D72C288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141A-77A5-44D7-9BA8-D27FB8CB518E}" type="datetime1">
              <a:rPr lang="en-GB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50588-F40D-4918-8462-8A48C3AB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B0ED5-1ACF-4F6E-A6E3-BA6B602FD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534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521D6-6A74-4CE7-9680-8DC016418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3108B-189C-4986-8895-14BE967FB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E1F99D-961A-4573-93E4-729670EBA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23FBF-F87A-48DE-AD35-29723E26FB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1BFA3-3F08-4446-8EE1-3802CC05CD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BF99B3-1353-4D5A-A05A-0C4F57B5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5733-800C-49DC-A04E-4C28C3D7F6B5}" type="datetime1">
              <a:rPr lang="en-GB" smtClean="0"/>
              <a:t>25/11/2024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6CF4AB-A450-4F91-8A09-7AF7994B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1C8A57-8472-4183-A8A8-A02C6C30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270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B8F8-A34B-4450-93EE-B25F94D20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7484B2-B7DE-44DB-97A2-18125302E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D1CE-5464-4C7B-ADD4-E5332DCF2F31}" type="datetime1">
              <a:rPr lang="en-GB" smtClean="0"/>
              <a:t>25/11/2024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AA271-703B-4601-A638-1EBA9D01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540EE-7D18-48EF-93F3-4939E43C2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9937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0D164-1390-4D07-81AB-9C6BC62D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2301-58A3-43BA-94BB-FF34066CEDD9}" type="datetime1">
              <a:rPr lang="en-GB" smtClean="0"/>
              <a:t>25/11/2024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B66CF1-10F4-48E6-A869-AEA3A519A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48D68-A1AE-462F-B3E4-491AFFA3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919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C82A9-7455-44F6-BC77-3801EBA88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D135E-BF64-4685-8F55-5FA0CEE7C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F001C-2022-4C75-A42D-C68D60A0F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3AC0AD-BBA8-4091-A7E8-8F4C8358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8FB-B624-4EB9-92DD-E5AB181EDB4B}" type="datetime1">
              <a:rPr lang="en-GB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2600B-C57F-4B03-8923-8464CED01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FFAFE-28ED-4EBB-9C5F-F24A1D8D1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1564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517A2-1C54-4E50-A017-06AFE6C82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9FF7E6-26A5-4709-911F-4AD38E0E38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9D36F-5004-4F9B-94F7-E8064D417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0ABD1-DB85-49DC-88F4-D9323B47E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1596D-267C-43F7-897B-1984553841B5}" type="datetime1">
              <a:rPr lang="en-GB" smtClean="0"/>
              <a:t>25/11/2024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C0481-C6A0-4A5E-AE58-BC31BC75A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2C40-912C-450E-A91D-B61805A9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063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BCFF40-4E6D-49A0-8447-138B40DAE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41E19-2A5B-453A-9D28-F05E3E84A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F1B2B-6038-412B-85FA-1A157DADB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9403-DD56-4165-984E-212523E1995F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7A249-9BA9-472A-A7D0-E4B7FAE0F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B873D-8441-4EA5-8248-1AC71839A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1718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B81D3-07DB-4DB1-A394-23D8A315EBCA}" type="datetime1">
              <a:rPr lang="en-GB" smtClean="0"/>
              <a:t>25/11/2024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50BF-41AC-47E7-AA0E-35252CA2276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11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3"/>
            <a:ext cx="11584941" cy="2887579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2387600"/>
          </a:xfrm>
        </p:spPr>
        <p:txBody>
          <a:bodyPr>
            <a:noAutofit/>
          </a:bodyPr>
          <a:lstStyle/>
          <a:p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TRAINING OF CORE TRAINERS FOR  CPG MANAGEMENT OF </a:t>
            </a:r>
            <a:r>
              <a:rPr lang="en-MY" sz="4400" b="1" dirty="0">
                <a:solidFill>
                  <a:prstClr val="black"/>
                </a:solidFill>
              </a:rPr>
              <a:t>RETINOPATHY PREMATURITY </a:t>
            </a:r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(SECOND EDITION)</a:t>
            </a:r>
            <a:endParaRPr lang="en-MY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6DA96-7F33-6EC7-98BC-EAD9AA708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979" y="3536667"/>
            <a:ext cx="9144000" cy="1655762"/>
          </a:xfrm>
        </p:spPr>
        <p:txBody>
          <a:bodyPr>
            <a:noAutofit/>
          </a:bodyPr>
          <a:lstStyle/>
          <a:p>
            <a:r>
              <a:rPr lang="en-MY" sz="2800" b="1" dirty="0">
                <a:latin typeface="+mj-lt"/>
              </a:rPr>
              <a:t>LECTURE 2: IDENTIFICATION AND SCREENING</a:t>
            </a:r>
          </a:p>
          <a:p>
            <a:endParaRPr lang="en-MY" sz="2800" b="1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Dr </a:t>
            </a:r>
            <a:r>
              <a:rPr lang="en-MY" dirty="0" err="1">
                <a:latin typeface="+mj-lt"/>
              </a:rPr>
              <a:t>Nurfahzura</a:t>
            </a:r>
            <a:r>
              <a:rPr lang="en-MY" dirty="0">
                <a:latin typeface="+mj-lt"/>
              </a:rPr>
              <a:t> </a:t>
            </a:r>
            <a:r>
              <a:rPr lang="en-MY" dirty="0" err="1">
                <a:latin typeface="+mj-lt"/>
              </a:rPr>
              <a:t>Mohd</a:t>
            </a:r>
            <a:r>
              <a:rPr lang="en-MY" dirty="0">
                <a:latin typeface="+mj-lt"/>
              </a:rPr>
              <a:t> Jamil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Consultant Comprehensive Ophthalmologist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>
                <a:latin typeface="+mj-lt"/>
              </a:rPr>
              <a:t>Hospital Sg </a:t>
            </a:r>
            <a:r>
              <a:rPr lang="en-MY" dirty="0" err="1">
                <a:latin typeface="+mj-lt"/>
              </a:rPr>
              <a:t>Buloh</a:t>
            </a:r>
            <a:r>
              <a:rPr lang="en-MY" b="1" dirty="0">
                <a:latin typeface="+mj-lt"/>
              </a:rPr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A47422-84B9-2A3D-BE62-45A57475F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1349">
            <a:off x="8717951" y="2908053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2F988-4E56-4CC5-897B-9F4C1DEE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1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9BA170-D27E-424A-909F-6D20470A8DED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1FF43D-78DE-4620-9D4E-B69A144B2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3E86D4-7538-4A3F-B75C-4ABC912F5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8100"/>
            <a:ext cx="10515600" cy="941294"/>
          </a:xfrm>
        </p:spPr>
        <p:txBody>
          <a:bodyPr>
            <a:normAutofit/>
          </a:bodyPr>
          <a:lstStyle/>
          <a:p>
            <a:pPr algn="ctr"/>
            <a:r>
              <a:rPr lang="en-MY" b="1" dirty="0">
                <a:cs typeface="Arial" panose="020B0604020202020204" pitchFamily="34" charset="0"/>
              </a:rPr>
              <a:t>SCREENING CRITERIA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86703C-F61F-49F7-89DE-2A7E922B70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757652"/>
              </p:ext>
            </p:extLst>
          </p:nvPr>
        </p:nvGraphicFramePr>
        <p:xfrm>
          <a:off x="1803601" y="2281782"/>
          <a:ext cx="9596386" cy="3629412"/>
        </p:xfrm>
        <a:graphic>
          <a:graphicData uri="http://schemas.openxmlformats.org/drawingml/2006/table">
            <a:tbl>
              <a:tblPr firstRow="1" firstCol="1" bandRow="1"/>
              <a:tblGrid>
                <a:gridCol w="3198406">
                  <a:extLst>
                    <a:ext uri="{9D8B030D-6E8A-4147-A177-3AD203B41FA5}">
                      <a16:colId xmlns:a16="http://schemas.microsoft.com/office/drawing/2014/main" val="2308128006"/>
                    </a:ext>
                  </a:extLst>
                </a:gridCol>
                <a:gridCol w="3198406">
                  <a:extLst>
                    <a:ext uri="{9D8B030D-6E8A-4147-A177-3AD203B41FA5}">
                      <a16:colId xmlns:a16="http://schemas.microsoft.com/office/drawing/2014/main" val="3230889732"/>
                    </a:ext>
                  </a:extLst>
                </a:gridCol>
                <a:gridCol w="3199574">
                  <a:extLst>
                    <a:ext uri="{9D8B030D-6E8A-4147-A177-3AD203B41FA5}">
                      <a16:colId xmlns:a16="http://schemas.microsoft.com/office/drawing/2014/main" val="453108383"/>
                    </a:ext>
                  </a:extLst>
                </a:gridCol>
              </a:tblGrid>
              <a:tr h="246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 (weeks)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PMA (weeks)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PNA (weeks)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982754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715505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548484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2060651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69524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514461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343773"/>
                  </a:ext>
                </a:extLst>
              </a:tr>
              <a:tr h="2597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735734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140337"/>
                  </a:ext>
                </a:extLst>
              </a:tr>
              <a:tr h="2673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812711"/>
                  </a:ext>
                </a:extLst>
              </a:tr>
              <a:tr h="2527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 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406657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&gt;32 </a:t>
                      </a:r>
                      <a:endParaRPr lang="en-MY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MY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MY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95981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8D88C6F-EAAE-4897-8E43-208B80234FF8}"/>
              </a:ext>
            </a:extLst>
          </p:cNvPr>
          <p:cNvSpPr txBox="1"/>
          <p:nvPr/>
        </p:nvSpPr>
        <p:spPr>
          <a:xfrm>
            <a:off x="1502009" y="1439326"/>
            <a:ext cx="10199570" cy="868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MY" sz="1800" b="1" dirty="0">
                <a:effectLst/>
                <a:latin typeface="+mj-lt"/>
                <a:ea typeface="Arial" panose="020B0604020202020204" pitchFamily="34" charset="0"/>
              </a:rPr>
              <a:t>Appendix 3</a:t>
            </a:r>
            <a:endParaRPr lang="en-MY" sz="1800" dirty="0">
              <a:effectLst/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r>
              <a:rPr lang="en-MY" sz="2400" b="1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OPTIMUM TIMING FOR FIRST RETINOPATHY OF PREMATURITY SCREENING</a:t>
            </a:r>
            <a:endParaRPr lang="en-MY" sz="2400" b="1" dirty="0"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609DA00-7DEE-4E76-A310-B738F60B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263F35-517A-4C62-B5EA-C2D66D427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2510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291787E-A613-4E6A-8FC5-27A8EFE0787E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4128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COUNSELLING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4EFD8A7-4F13-47AC-86B6-DEF1458E00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093910"/>
              </p:ext>
            </p:extLst>
          </p:nvPr>
        </p:nvGraphicFramePr>
        <p:xfrm>
          <a:off x="572223" y="1857678"/>
          <a:ext cx="10787002" cy="4708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6096FAB-441A-4D05-A533-B3AC5C1A26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301" y="-134754"/>
            <a:ext cx="2024149" cy="229322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7C2804-570A-49D3-A92C-2C0F91DD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7573"/>
            <a:ext cx="4114800" cy="365125"/>
          </a:xfrm>
        </p:spPr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7B032-238D-4CF9-B277-A0848F36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68615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7A89A5E-D1DE-42F1-8191-05E2B01FCB4C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COUNSELLING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D399-F287-41A1-A524-D773E97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604" y="1614656"/>
            <a:ext cx="9443196" cy="82660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MY" sz="3200" dirty="0">
                <a:latin typeface="+mj-lt"/>
              </a:rPr>
              <a:t>Counselling should be given prior to screening and initiation of treatment.</a:t>
            </a:r>
            <a:r>
              <a:rPr lang="en-MY" sz="3200" baseline="30000" dirty="0">
                <a:latin typeface="+mj-lt"/>
              </a:rPr>
              <a:t>18</a:t>
            </a:r>
          </a:p>
          <a:p>
            <a:pPr marL="0" indent="0" algn="just">
              <a:buNone/>
            </a:pPr>
            <a:endParaRPr lang="en-MY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2E6496-7122-46D5-804A-B48B6187E293}"/>
              </a:ext>
            </a:extLst>
          </p:cNvPr>
          <p:cNvSpPr txBox="1"/>
          <p:nvPr/>
        </p:nvSpPr>
        <p:spPr>
          <a:xfrm>
            <a:off x="1341119" y="2738711"/>
            <a:ext cx="9660368" cy="156966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The counselling on screening can be given by paediatric doctors and Neonatal Intensive Care Unit (NICU) nurses while counselling on treatment is only to be delivered by the treating ophthalmologists.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468B97-7DE9-42A6-BA2E-DF893DF19308}"/>
              </a:ext>
            </a:extLst>
          </p:cNvPr>
          <p:cNvSpPr txBox="1"/>
          <p:nvPr/>
        </p:nvSpPr>
        <p:spPr>
          <a:xfrm>
            <a:off x="1341119" y="4530326"/>
            <a:ext cx="9660367" cy="1200329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MY" sz="2400" b="1" dirty="0">
                <a:latin typeface="Arial" panose="020B0604020202020204" pitchFamily="34" charset="0"/>
                <a:cs typeface="Arial" panose="020B0604020202020204" pitchFamily="34" charset="0"/>
              </a:rPr>
              <a:t>Recommendation 3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Counselling on timely screening and treatment should be given to parents/ carers of infants at risk and diagnosed with ROP.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2B9E19-99AE-4BD8-960D-53A005C87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A0DB9E-2C4E-4D80-A5BE-753CC8AA47F3}"/>
              </a:ext>
            </a:extLst>
          </p:cNvPr>
          <p:cNvSpPr txBox="1"/>
          <p:nvPr/>
        </p:nvSpPr>
        <p:spPr>
          <a:xfrm>
            <a:off x="1341119" y="5732810"/>
            <a:ext cx="9440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18 The Royal College of Ophthalmologists. Information leaflet for parents and guardians - Treatment-for-Retinopathy of Prematurity (Available at: </a:t>
            </a:r>
            <a:r>
              <a:rPr lang="en-MY" sz="1400" u="sng" dirty="0">
                <a:solidFill>
                  <a:srgbClr val="4472C4"/>
                </a:solidFill>
                <a:effectLst/>
                <a:latin typeface="+mj-lt"/>
                <a:ea typeface="Calibri" panose="020F0502020204030204" pitchFamily="34" charset="0"/>
              </a:rPr>
              <a:t>www.rcophth.ac.uk)</a:t>
            </a:r>
            <a:endParaRPr lang="en-MY" sz="1400" dirty="0"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FA88ED1-BC3C-48AE-B088-B3056213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5608"/>
            <a:ext cx="4114800" cy="365125"/>
          </a:xfrm>
        </p:spPr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A0FD6-6DEA-45EC-A65A-04D40EE3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8804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D67FA8-F04E-44E7-96EF-913ADD7EC69E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AD6240-CD6B-4153-8A4F-0EA27DCBD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D399-F287-41A1-A524-D773E97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1884510"/>
            <a:ext cx="9677400" cy="4092778"/>
          </a:xfrm>
        </p:spPr>
        <p:txBody>
          <a:bodyPr>
            <a:normAutofit/>
          </a:bodyPr>
          <a:lstStyle/>
          <a:p>
            <a:pPr marL="457200" indent="-457200" algn="just"/>
            <a:r>
              <a:rPr lang="en-MY" sz="3200" dirty="0">
                <a:latin typeface="+mj-lt"/>
              </a:rPr>
              <a:t>For effective screening purposes</a:t>
            </a:r>
          </a:p>
          <a:p>
            <a:pPr marL="914400" lvl="1" indent="-457200" algn="just"/>
            <a:r>
              <a:rPr lang="en-MY" sz="3200" dirty="0">
                <a:latin typeface="+mj-lt"/>
              </a:rPr>
              <a:t>Fully dilated eyes.</a:t>
            </a:r>
          </a:p>
          <a:p>
            <a:pPr marL="914400" lvl="1" indent="-457200" algn="just"/>
            <a:r>
              <a:rPr lang="en-MY" sz="3200" dirty="0">
                <a:latin typeface="+mj-lt"/>
              </a:rPr>
              <a:t>Keep fasted from the time of dilatation in local clinical practice.</a:t>
            </a:r>
          </a:p>
          <a:p>
            <a:pPr marL="914400" lvl="1" indent="-457200" algn="just"/>
            <a:r>
              <a:rPr lang="en-MY" sz="3200" dirty="0">
                <a:latin typeface="+mj-lt"/>
              </a:rPr>
              <a:t>Excess dilating drops needed to be wiped off to reduce systemic absorption &amp; its side effects.</a:t>
            </a:r>
          </a:p>
          <a:p>
            <a:pPr marL="0" indent="0" algn="just">
              <a:buNone/>
            </a:pPr>
            <a:endParaRPr lang="en-MY" sz="3200" dirty="0">
              <a:latin typeface="+mj-l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C0CC-5645-4E9E-8921-A438E688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6B2A8-A180-4A2F-ABF0-A9B57FF72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25454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5679E7-3924-43AB-A8DE-4146AD4D628A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BA5C4F-ABDF-440F-9E90-2A8A9869B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3146"/>
            <a:ext cx="10515600" cy="986864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D399-F287-41A1-A524-D773E97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6038" y="1554772"/>
            <a:ext cx="10515600" cy="4291222"/>
          </a:xfrm>
        </p:spPr>
        <p:txBody>
          <a:bodyPr>
            <a:normAutofit/>
          </a:bodyPr>
          <a:lstStyle/>
          <a:p>
            <a:pPr marL="457200" indent="-457200" algn="just"/>
            <a:endParaRPr lang="en-MY" dirty="0"/>
          </a:p>
          <a:p>
            <a:pPr marL="457200" indent="-457200" algn="just"/>
            <a:r>
              <a:rPr lang="en-MY" dirty="0">
                <a:latin typeface="+mj-lt"/>
              </a:rPr>
              <a:t>Dilating regime</a:t>
            </a:r>
          </a:p>
          <a:p>
            <a:pPr marL="457200" lvl="1" indent="0" algn="just">
              <a:buNone/>
            </a:pPr>
            <a:endParaRPr lang="en-MY" dirty="0"/>
          </a:p>
          <a:p>
            <a:pPr marL="457200" indent="-457200" algn="just"/>
            <a:endParaRPr lang="en-MY" dirty="0"/>
          </a:p>
          <a:p>
            <a:pPr marL="457200" indent="-457200" algn="just"/>
            <a:endParaRPr lang="en-MY" dirty="0"/>
          </a:p>
          <a:p>
            <a:pPr marL="457200" indent="-457200" algn="just"/>
            <a:endParaRPr lang="en-MY" dirty="0"/>
          </a:p>
          <a:p>
            <a:pPr marL="457200" indent="-457200" algn="just"/>
            <a:endParaRPr lang="en-MY" dirty="0"/>
          </a:p>
          <a:p>
            <a:pPr marL="457200" indent="-457200" algn="just"/>
            <a:endParaRPr lang="en-MY" dirty="0"/>
          </a:p>
          <a:p>
            <a:pPr marL="457200" lvl="1" indent="0" algn="just">
              <a:buNone/>
            </a:pPr>
            <a:endParaRPr lang="en-MY" dirty="0"/>
          </a:p>
          <a:p>
            <a:pPr marL="0" indent="0" algn="just">
              <a:buNone/>
            </a:pPr>
            <a:endParaRPr lang="en-MY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73C25-C5D1-4B75-90C7-7E5D7762A4F2}"/>
              </a:ext>
            </a:extLst>
          </p:cNvPr>
          <p:cNvSpPr txBox="1"/>
          <p:nvPr/>
        </p:nvSpPr>
        <p:spPr>
          <a:xfrm>
            <a:off x="1330362" y="2990635"/>
            <a:ext cx="9531276" cy="28931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Combination of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Gutt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Cyclopentolate 0.2% &amp;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Gutt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Phenylephrine 1% (e.g.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Gutt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Cyclomydril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) may be used as the preferred dilating regime.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Monitoring for AEs are strongly advised in the use of mydriatic eye drops.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1E51BF-6B9A-4D0D-A397-510D452CF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35F88B-00F4-48AD-A4D7-3BB76168E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6399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4D21394-49BF-4087-A0EB-48CBBD7F5A7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A84C25-A62B-4B5F-BD7D-1E8CBD0C8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3146"/>
            <a:ext cx="10515600" cy="986864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D399-F287-41A1-A524-D773E97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689" y="2025000"/>
            <a:ext cx="10515600" cy="4291222"/>
          </a:xfrm>
        </p:spPr>
        <p:txBody>
          <a:bodyPr>
            <a:normAutofit/>
          </a:bodyPr>
          <a:lstStyle/>
          <a:p>
            <a:pPr marL="457200" indent="-457200" algn="just"/>
            <a:endParaRPr lang="en-MY" dirty="0"/>
          </a:p>
          <a:p>
            <a:pPr marL="914400" lvl="1" indent="-457200" algn="just"/>
            <a:r>
              <a:rPr lang="en-MY" sz="3200" dirty="0">
                <a:latin typeface="+mj-lt"/>
              </a:rPr>
              <a:t>A large RCT demonstrated that 1 ml of oral sucrose 25% given for 2 minutes along with topical anaesthesia significantly reduced clinically-observed pain based on Neonatal Infant Pain Scale.</a:t>
            </a:r>
            <a:r>
              <a:rPr lang="en-MY" sz="3200" baseline="30000" dirty="0">
                <a:latin typeface="+mj-lt"/>
              </a:rPr>
              <a:t>20</a:t>
            </a:r>
            <a:endParaRPr lang="en-MY" sz="3200" dirty="0">
              <a:latin typeface="+mj-lt"/>
            </a:endParaRPr>
          </a:p>
          <a:p>
            <a:pPr marL="457200" lvl="1" indent="0" algn="just">
              <a:buNone/>
            </a:pPr>
            <a:endParaRPr lang="en-MY" dirty="0"/>
          </a:p>
          <a:p>
            <a:pPr marL="0" indent="0" algn="just">
              <a:buNone/>
            </a:pPr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17703E-B2DE-4C38-A1FB-24B94A5E8081}"/>
              </a:ext>
            </a:extLst>
          </p:cNvPr>
          <p:cNvSpPr txBox="1"/>
          <p:nvPr/>
        </p:nvSpPr>
        <p:spPr>
          <a:xfrm>
            <a:off x="1121485" y="4472289"/>
            <a:ext cx="10171804" cy="141577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Oral glucose should be considered to be used with topical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anaethesia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in ROP.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FFF175-3956-4364-BDB6-15569F145824}"/>
              </a:ext>
            </a:extLst>
          </p:cNvPr>
          <p:cNvSpPr txBox="1"/>
          <p:nvPr/>
        </p:nvSpPr>
        <p:spPr>
          <a:xfrm>
            <a:off x="6350267" y="5968317"/>
            <a:ext cx="7943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20. Sun X,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Lemyre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B, Barrowman N, et al.. 2010;99(3):329-34.</a:t>
            </a:r>
            <a:endParaRPr lang="en-MY" sz="1400" dirty="0">
              <a:latin typeface="+mj-lt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F1C38D7-DA9F-43C1-BF1F-0F994DC49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03516F-8B3D-4504-B8FB-3D019BDE9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15</a:t>
            </a:fld>
            <a:endParaRPr lang="en-MY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C1EE66-9619-47B5-A680-5915D1C4CABA}"/>
              </a:ext>
            </a:extLst>
          </p:cNvPr>
          <p:cNvSpPr txBox="1"/>
          <p:nvPr/>
        </p:nvSpPr>
        <p:spPr>
          <a:xfrm>
            <a:off x="1917498" y="1707960"/>
            <a:ext cx="2220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PAIN RELIEF </a:t>
            </a:r>
            <a:endParaRPr lang="en-MY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1087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D675B40-0CA3-42BF-B60C-EA2B1DF37D92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BF6094-3475-46FB-B764-64B55607A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570"/>
            <a:ext cx="10515600" cy="986864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11AC73-6370-4EF5-B077-1D5700A81E75}"/>
              </a:ext>
            </a:extLst>
          </p:cNvPr>
          <p:cNvSpPr txBox="1"/>
          <p:nvPr/>
        </p:nvSpPr>
        <p:spPr>
          <a:xfrm>
            <a:off x="1678004" y="6175542"/>
            <a:ext cx="9923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b="1" dirty="0">
                <a:latin typeface="+mj-lt"/>
              </a:rPr>
              <a:t> </a:t>
            </a:r>
            <a:r>
              <a:rPr lang="en-MY" dirty="0">
                <a:latin typeface="+mj-lt"/>
              </a:rPr>
              <a:t>Adopted from local practice of Paediatric Ophthalmology Dept, Hosp </a:t>
            </a:r>
            <a:r>
              <a:rPr lang="en-MY" dirty="0" err="1">
                <a:latin typeface="+mj-lt"/>
              </a:rPr>
              <a:t>Tunku</a:t>
            </a:r>
            <a:r>
              <a:rPr lang="en-MY" dirty="0">
                <a:latin typeface="+mj-lt"/>
              </a:rPr>
              <a:t> </a:t>
            </a:r>
            <a:r>
              <a:rPr lang="en-MY" dirty="0" err="1">
                <a:latin typeface="+mj-lt"/>
              </a:rPr>
              <a:t>Azizah</a:t>
            </a:r>
            <a:r>
              <a:rPr lang="en-MY" dirty="0">
                <a:latin typeface="+mj-lt"/>
              </a:rPr>
              <a:t> (Kuala Lumpur    </a:t>
            </a:r>
          </a:p>
          <a:p>
            <a:r>
              <a:rPr lang="en-MY" dirty="0">
                <a:latin typeface="+mj-lt"/>
              </a:rPr>
              <a:t> Women &amp; Child Hospital)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944EEB-51B1-44DC-80DE-7A2DCC91FC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649546"/>
              </p:ext>
            </p:extLst>
          </p:nvPr>
        </p:nvGraphicFramePr>
        <p:xfrm>
          <a:off x="1834550" y="1921564"/>
          <a:ext cx="9923645" cy="4184250"/>
        </p:xfrm>
        <a:graphic>
          <a:graphicData uri="http://schemas.openxmlformats.org/drawingml/2006/table">
            <a:tbl>
              <a:tblPr firstRow="1" firstCol="1" bandRow="1"/>
              <a:tblGrid>
                <a:gridCol w="2478336">
                  <a:extLst>
                    <a:ext uri="{9D8B030D-6E8A-4147-A177-3AD203B41FA5}">
                      <a16:colId xmlns:a16="http://schemas.microsoft.com/office/drawing/2014/main" val="389669025"/>
                    </a:ext>
                  </a:extLst>
                </a:gridCol>
                <a:gridCol w="7445309">
                  <a:extLst>
                    <a:ext uri="{9D8B030D-6E8A-4147-A177-3AD203B41FA5}">
                      <a16:colId xmlns:a16="http://schemas.microsoft.com/office/drawing/2014/main" val="3413837094"/>
                    </a:ext>
                  </a:extLst>
                </a:gridCol>
              </a:tblGrid>
              <a:tr h="44312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Time interval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Suggested eyedrops regime*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650905"/>
                  </a:ext>
                </a:extLst>
              </a:tr>
              <a:tr h="95197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0 min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proparacaine 0.5% one drop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tropicamide 1% one drop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phenylephrine 2.5% one drop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86461"/>
                  </a:ext>
                </a:extLst>
              </a:tr>
              <a:tr h="5589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10 min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If eye(s) not fully dilated, top up with: </a:t>
                      </a: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tropicamide 1% one drop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521138"/>
                  </a:ext>
                </a:extLst>
              </a:tr>
              <a:tr h="47062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20 min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If eye(s) not fully dilated, top up with: </a:t>
                      </a: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phenylephrine 2.5% one drop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145921"/>
                  </a:ext>
                </a:extLst>
              </a:tr>
              <a:tr h="57751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30 min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If eye(s) not fully dilated, top up with: Gutt tropicamide 1% one drop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354560"/>
                  </a:ext>
                </a:extLst>
              </a:tr>
              <a:tr h="6920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40 min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If eye(s) still not fully dilated, to rule out causes of poor pupillary dilatation</a:t>
                      </a:r>
                      <a:endParaRPr lang="en-MY" sz="18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933818"/>
                  </a:ext>
                </a:extLst>
              </a:tr>
              <a:tr h="4665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b="1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Once fully dilated**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MY" sz="18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Gutt</a:t>
                      </a:r>
                      <a:r>
                        <a:rPr lang="en-MY" sz="1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</a:rPr>
                        <a:t> proparacaine 0.5% prior to ROP examination</a:t>
                      </a:r>
                      <a:endParaRPr lang="en-MY" sz="1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Helvetica Neue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76612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D44F04A-40C4-4A9A-A206-5B51B5B9ED66}"/>
              </a:ext>
            </a:extLst>
          </p:cNvPr>
          <p:cNvSpPr txBox="1"/>
          <p:nvPr/>
        </p:nvSpPr>
        <p:spPr>
          <a:xfrm>
            <a:off x="9468852" y="1451726"/>
            <a:ext cx="6097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2000" b="1" dirty="0"/>
              <a:t>Appendix 4</a:t>
            </a:r>
            <a:endParaRPr lang="en-MY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0BF87-A923-4133-950E-89F41D75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39069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E99D17-693C-420C-8616-12A2E51C1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417" y="1315131"/>
            <a:ext cx="9414635" cy="52382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396767-CA6B-4393-8CA7-19E8AFFEC457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6ED5D7-91FF-4899-A122-1D4267901E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6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EA526DE-5FAF-4E34-8528-594738556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1E79CF-350D-419B-85C9-4EDFA08AD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9915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B020FB-6D39-45B8-9D42-708C35F33A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44" y="1153395"/>
            <a:ext cx="9901801" cy="54397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480B04A-D1E0-4605-BF7F-DB98DBF20124}"/>
              </a:ext>
            </a:extLst>
          </p:cNvPr>
          <p:cNvSpPr/>
          <p:nvPr/>
        </p:nvSpPr>
        <p:spPr>
          <a:xfrm>
            <a:off x="173254" y="264878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CB062B-9E42-473C-9951-31D89705F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PREPARATION FOR SCREENING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300DE1-FC6F-4DB2-B173-DE9DB7BC2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1ACBA-0DB6-43EE-BD7A-05C851D70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0259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DE3CE18-AEB7-4184-BEF2-3BB48F820284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54247E-3820-422F-9619-AB61F349B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0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SCREENING METHODS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ABEA1-5991-454A-BA3C-7B62C5739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985" y="1817132"/>
            <a:ext cx="8661935" cy="4489115"/>
          </a:xfrm>
        </p:spPr>
        <p:txBody>
          <a:bodyPr>
            <a:noAutofit/>
          </a:bodyPr>
          <a:lstStyle/>
          <a:p>
            <a:pPr algn="just"/>
            <a:r>
              <a:rPr lang="en-MY" dirty="0">
                <a:latin typeface="+mj-lt"/>
              </a:rPr>
              <a:t>Conventional gold standard</a:t>
            </a:r>
          </a:p>
          <a:p>
            <a:pPr lvl="1" algn="just"/>
            <a:r>
              <a:rPr lang="en-MY" sz="2800" dirty="0">
                <a:latin typeface="+mj-lt"/>
              </a:rPr>
              <a:t>is performed by the ophthalmologists</a:t>
            </a:r>
          </a:p>
          <a:p>
            <a:pPr lvl="1" algn="just"/>
            <a:r>
              <a:rPr lang="en-MY" sz="2800" dirty="0">
                <a:latin typeface="+mj-lt"/>
              </a:rPr>
              <a:t>using Binocular Indirect Ophthalmoscopy (BIO) in fully dilated eyes.</a:t>
            </a:r>
          </a:p>
          <a:p>
            <a:pPr algn="just"/>
            <a:r>
              <a:rPr lang="en-MY" dirty="0">
                <a:latin typeface="+mj-lt"/>
              </a:rPr>
              <a:t>Digital retinal photography:22</a:t>
            </a:r>
          </a:p>
          <a:p>
            <a:pPr lvl="1" algn="just"/>
            <a:r>
              <a:rPr lang="en-MY" sz="2800" dirty="0">
                <a:latin typeface="+mj-lt"/>
              </a:rPr>
              <a:t>is performed by non-ophthalmologists </a:t>
            </a:r>
          </a:p>
          <a:p>
            <a:pPr lvl="1" algn="just"/>
            <a:r>
              <a:rPr lang="en-MY" sz="2800" dirty="0">
                <a:latin typeface="+mj-lt"/>
              </a:rPr>
              <a:t>potentially useful tool to diagnose:</a:t>
            </a:r>
          </a:p>
          <a:p>
            <a:pPr lvl="2" algn="just"/>
            <a:r>
              <a:rPr lang="en-MY" sz="2800" dirty="0">
                <a:latin typeface="+mj-lt"/>
              </a:rPr>
              <a:t>treatment-warranted ROP (TW-ROP)</a:t>
            </a:r>
          </a:p>
          <a:p>
            <a:pPr lvl="2" algn="just"/>
            <a:r>
              <a:rPr lang="en-MY" sz="2800" dirty="0">
                <a:latin typeface="+mj-lt"/>
              </a:rPr>
              <a:t>referral-warranted ROP compared with BIO</a:t>
            </a:r>
          </a:p>
          <a:p>
            <a:pPr marL="457200" lvl="1" indent="0" algn="r">
              <a:buNone/>
            </a:pPr>
            <a:r>
              <a:rPr lang="en-MY" sz="1400" dirty="0">
                <a:latin typeface="+mj-lt"/>
              </a:rPr>
              <a:t>22.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Athikarisamy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SE,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Patole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S, Lam GC, et al. 2015;99(3):281-8</a:t>
            </a:r>
            <a:endParaRPr lang="en-MY" sz="1400" dirty="0">
              <a:latin typeface="+mj-lt"/>
            </a:endParaRPr>
          </a:p>
          <a:p>
            <a:pPr marL="457200" lvl="1" indent="0" algn="just">
              <a:buNone/>
            </a:pPr>
            <a:endParaRPr lang="en-MY" sz="2800" dirty="0">
              <a:latin typeface="+mj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2EAF0E-EE45-4194-AD1F-BB742C78D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9602E9-1DB1-449E-BB09-C299D54B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913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1377" y="336400"/>
            <a:ext cx="9144000" cy="876383"/>
          </a:xfrm>
        </p:spPr>
        <p:txBody>
          <a:bodyPr>
            <a:normAutofit/>
          </a:bodyPr>
          <a:lstStyle/>
          <a:p>
            <a:r>
              <a:rPr kumimoji="0" lang="en-MY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LEARNING OBJECTIVE </a:t>
            </a:r>
            <a:endParaRPr lang="en-MY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6DA96-7F33-6EC7-98BC-EAD9AA708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791" y="1900991"/>
            <a:ext cx="9129635" cy="1655762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</a:rPr>
              <a:t>To identify various screening criteria for</a:t>
            </a:r>
            <a:r>
              <a:rPr lang="en-MY" sz="3200" b="1" dirty="0">
                <a:latin typeface="+mj-lt"/>
              </a:rPr>
              <a:t> Infants at risk of ROP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sz="3200" b="1" dirty="0">
                <a:latin typeface="+mj-lt"/>
              </a:rPr>
              <a:t>To  learn about counselling and screening preparation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sz="3200" b="1" dirty="0">
                <a:latin typeface="+mj-lt"/>
              </a:rPr>
              <a:t>To learn about various screening methods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843BD-FF5D-437E-8604-EB6032B1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070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E4A632-5E7D-49B5-80FB-6A3DA7D83D0D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4D3D69-A820-4010-924F-DEB7644C4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SCREENING METHODS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89A8A5-A844-4873-95F9-D3832ED04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7187" y="1690688"/>
            <a:ext cx="10142669" cy="4351338"/>
          </a:xfrm>
        </p:spPr>
        <p:txBody>
          <a:bodyPr>
            <a:noAutofit/>
          </a:bodyPr>
          <a:lstStyle/>
          <a:p>
            <a:pPr algn="just"/>
            <a:r>
              <a:rPr lang="en-MY" sz="3200" b="1" dirty="0">
                <a:latin typeface="+mj-lt"/>
              </a:rPr>
              <a:t>TELEMEDICINE</a:t>
            </a:r>
          </a:p>
          <a:p>
            <a:pPr lvl="1" algn="just"/>
            <a:r>
              <a:rPr lang="en-MY" sz="3200" dirty="0">
                <a:latin typeface="+mj-lt"/>
              </a:rPr>
              <a:t>A multicentre diagnostic study showed:</a:t>
            </a:r>
          </a:p>
          <a:p>
            <a:pPr lvl="2" algn="just"/>
            <a:r>
              <a:rPr lang="en-MY" sz="3200" dirty="0">
                <a:latin typeface="+mj-lt"/>
              </a:rPr>
              <a:t>remote interpretation of digital fundus image </a:t>
            </a:r>
          </a:p>
          <a:p>
            <a:pPr lvl="2" algn="just"/>
            <a:r>
              <a:rPr lang="en-MY" sz="3200" dirty="0">
                <a:latin typeface="+mj-lt"/>
              </a:rPr>
              <a:t>useful adjunct for ROP screening with BIO</a:t>
            </a:r>
          </a:p>
          <a:p>
            <a:pPr lvl="2" algn="just"/>
            <a:r>
              <a:rPr lang="en-MY" sz="3200" dirty="0">
                <a:latin typeface="+mj-lt"/>
              </a:rPr>
              <a:t>92% sensitivity for both clinically significant ROP &amp; </a:t>
            </a:r>
            <a:r>
              <a:rPr lang="en-MY" sz="3200" dirty="0" err="1">
                <a:latin typeface="+mj-lt"/>
              </a:rPr>
              <a:t>prethreshold</a:t>
            </a:r>
            <a:r>
              <a:rPr lang="en-MY" sz="3200" dirty="0">
                <a:latin typeface="+mj-lt"/>
              </a:rPr>
              <a:t> Type 1 ROP.</a:t>
            </a:r>
            <a:r>
              <a:rPr lang="en-MY" sz="3200" baseline="30000" dirty="0">
                <a:latin typeface="+mj-lt"/>
              </a:rPr>
              <a:t>25</a:t>
            </a:r>
          </a:p>
          <a:p>
            <a:pPr lvl="2" algn="just"/>
            <a:endParaRPr lang="en-MY" sz="3200" baseline="30000" dirty="0">
              <a:latin typeface="+mj-lt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25. Photographic Screening for Retinopathy of Prematurity (Photo-ROP) Cooperative</a:t>
            </a:r>
            <a:r>
              <a:rPr lang="en-MY" sz="1400" dirty="0">
                <a:latin typeface="+mj-lt"/>
                <a:ea typeface="Calibri" panose="020F0502020204030204" pitchFamily="34" charset="0"/>
              </a:rPr>
              <a:t>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Group. The photographic screening for  </a:t>
            </a: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>
                <a:latin typeface="+mj-lt"/>
                <a:ea typeface="Calibri" panose="020F0502020204030204" pitchFamily="34" charset="0"/>
              </a:rPr>
              <a:t>     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retinopathy of prematurity study (photo-ROP). Primary outcomes. Retina. 2008 Mar;28(3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Suppl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):S47-54</a:t>
            </a:r>
            <a:endParaRPr lang="en-MY" sz="1400" dirty="0">
              <a:latin typeface="+mj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791FAA-B979-49C1-B5A8-7E9355686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38143-A2AD-48EB-9B79-85D2B41FA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89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0F7246-B2D5-4B23-80CB-144A8E0505AC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236054-C53C-4945-8767-5B5C104F4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SCREENING METHODS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89A8A5-A844-4873-95F9-D3832ED04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6927" y="1757429"/>
            <a:ext cx="10057511" cy="4351338"/>
          </a:xfrm>
        </p:spPr>
        <p:txBody>
          <a:bodyPr>
            <a:noAutofit/>
          </a:bodyPr>
          <a:lstStyle/>
          <a:p>
            <a:pPr lvl="1" algn="just"/>
            <a:r>
              <a:rPr lang="en-MY" sz="2800" dirty="0">
                <a:latin typeface="+mj-lt"/>
              </a:rPr>
              <a:t>The Stanford University Network for Diagnosis of ROP (SUNDROP) study on 6-year telemedicine initiative</a:t>
            </a:r>
            <a:r>
              <a:rPr lang="en-MY" sz="2800" baseline="30000" dirty="0">
                <a:latin typeface="+mj-lt"/>
              </a:rPr>
              <a:t>26</a:t>
            </a:r>
            <a:endParaRPr lang="en-MY" sz="2800" dirty="0">
              <a:latin typeface="+mj-lt"/>
            </a:endParaRPr>
          </a:p>
          <a:p>
            <a:pPr lvl="2" algn="just"/>
            <a:r>
              <a:rPr lang="en-MY" sz="2800" dirty="0">
                <a:latin typeface="+mj-lt"/>
              </a:rPr>
              <a:t>Done by trained nurses remotely &amp; interpreted by a ROP specialist in a centre</a:t>
            </a:r>
          </a:p>
          <a:p>
            <a:pPr lvl="2" algn="just"/>
            <a:r>
              <a:rPr lang="en-MY" sz="2800" dirty="0">
                <a:latin typeface="+mj-lt"/>
              </a:rPr>
              <a:t>All images were compared with the gold standard of BIO results</a:t>
            </a:r>
          </a:p>
          <a:p>
            <a:pPr lvl="2" algn="just"/>
            <a:r>
              <a:rPr lang="en-MY" sz="2800" dirty="0">
                <a:latin typeface="+mj-lt"/>
              </a:rPr>
              <a:t>Sensitivity 100%, specificity 99.8%</a:t>
            </a:r>
          </a:p>
          <a:p>
            <a:pPr lvl="2" algn="just"/>
            <a:r>
              <a:rPr lang="en-MY" sz="2800" dirty="0">
                <a:latin typeface="+mj-lt"/>
              </a:rPr>
              <a:t>Positive predictive value (PPV) 99.5%, negative predictive value (NPV) 100% for the detection of TW-ROP</a:t>
            </a:r>
          </a:p>
          <a:p>
            <a:pPr lvl="2" algn="just"/>
            <a:r>
              <a:rPr lang="en-MY" sz="2800" dirty="0">
                <a:latin typeface="+mj-lt"/>
              </a:rPr>
              <a:t>No adverse anatomical outcomes</a:t>
            </a:r>
          </a:p>
          <a:p>
            <a:pPr marL="914400" lvl="2" indent="0">
              <a:buNone/>
            </a:pP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                                                                                                                                  26. Wang J, Ren X, Shen L, et al. 2013;54(9):6018-24</a:t>
            </a:r>
            <a:endParaRPr lang="en-MY" sz="1400" dirty="0">
              <a:latin typeface="+mj-lt"/>
            </a:endParaRPr>
          </a:p>
          <a:p>
            <a:pPr lvl="2" algn="just"/>
            <a:endParaRPr lang="en-MY" sz="2400" dirty="0">
              <a:latin typeface="+mj-lt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441A3-6E6D-48CA-BDBD-4FA772059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9D2E5C-06D5-4367-92FE-83B2DEA27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21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159837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DCBBD-A2AD-4D95-BB18-F232055528C3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2FCB2C-C192-499F-BF9C-1C6370A9D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331" y="368864"/>
            <a:ext cx="10515600" cy="1087157"/>
          </a:xfrm>
        </p:spPr>
        <p:txBody>
          <a:bodyPr>
            <a:normAutofit/>
          </a:bodyPr>
          <a:lstStyle/>
          <a:p>
            <a:pPr algn="ctr"/>
            <a:r>
              <a:rPr lang="en-MY" b="1" dirty="0"/>
              <a:t>SCREENING METHODS</a:t>
            </a:r>
            <a:endParaRPr lang="en-MY" b="1" dirty="0"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89A8A5-A844-4873-95F9-D3832ED04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432" y="1699035"/>
            <a:ext cx="9985763" cy="4351338"/>
          </a:xfrm>
        </p:spPr>
        <p:txBody>
          <a:bodyPr>
            <a:noAutofit/>
          </a:bodyPr>
          <a:lstStyle/>
          <a:p>
            <a:pPr algn="just"/>
            <a:r>
              <a:rPr lang="en-MY" dirty="0">
                <a:latin typeface="+mj-lt"/>
              </a:rPr>
              <a:t>The Karnataka Internet-Assisted Diagnosis of ROP (KIDROP) tele-ROP model</a:t>
            </a:r>
            <a:r>
              <a:rPr lang="en-MY" baseline="30000" dirty="0">
                <a:latin typeface="+mj-lt"/>
              </a:rPr>
              <a:t>27</a:t>
            </a:r>
            <a:endParaRPr lang="en-MY" dirty="0">
              <a:latin typeface="+mj-lt"/>
            </a:endParaRPr>
          </a:p>
          <a:p>
            <a:pPr lvl="1" algn="just"/>
            <a:r>
              <a:rPr lang="en-MY" sz="2800" dirty="0">
                <a:latin typeface="+mj-lt"/>
              </a:rPr>
              <a:t>Required trained technicians to identify patients with TW-ROP and send images to the ROP expert for verification</a:t>
            </a:r>
          </a:p>
          <a:p>
            <a:pPr lvl="1" algn="just"/>
            <a:r>
              <a:rPr lang="en-MY" sz="2800" dirty="0">
                <a:latin typeface="+mj-lt"/>
              </a:rPr>
              <a:t>The patients underwent BIO before treatment was instituted</a:t>
            </a:r>
          </a:p>
          <a:p>
            <a:pPr lvl="1" algn="just"/>
            <a:r>
              <a:rPr lang="en-MY" sz="2800" dirty="0">
                <a:latin typeface="+mj-lt"/>
              </a:rPr>
              <a:t>Image grading by the technician:</a:t>
            </a:r>
          </a:p>
          <a:p>
            <a:pPr lvl="2" algn="just"/>
            <a:r>
              <a:rPr lang="en-MY" sz="2800" dirty="0">
                <a:latin typeface="+mj-lt"/>
              </a:rPr>
              <a:t>Sensitivity 95.7% (95% CI 85.1 to 99.3)</a:t>
            </a:r>
          </a:p>
          <a:p>
            <a:pPr lvl="2" algn="just"/>
            <a:r>
              <a:rPr lang="en-MY" sz="2800" dirty="0">
                <a:latin typeface="+mj-lt"/>
              </a:rPr>
              <a:t>Specificity 93.2% (95% CI 87.7 to 96.7)</a:t>
            </a:r>
          </a:p>
          <a:p>
            <a:pPr lvl="2" algn="just"/>
            <a:r>
              <a:rPr lang="en-MY" sz="2800" dirty="0">
                <a:latin typeface="+mj-lt"/>
              </a:rPr>
              <a:t>PPV 81.5% (95% CI 68.6 to 90.7)</a:t>
            </a:r>
          </a:p>
          <a:p>
            <a:pPr lvl="2" algn="just"/>
            <a:r>
              <a:rPr lang="en-MY" sz="2800" dirty="0">
                <a:latin typeface="+mj-lt"/>
              </a:rPr>
              <a:t>NPV 98.6% (95% CI 94.9 to 99.8)</a:t>
            </a:r>
          </a:p>
          <a:p>
            <a:pPr marL="914400" lvl="2" indent="0" algn="just">
              <a:buNone/>
            </a:pPr>
            <a:r>
              <a:rPr lang="en-MY" sz="1800" dirty="0">
                <a:effectLst/>
                <a:latin typeface="+mj-lt"/>
                <a:ea typeface="Calibri" panose="020F0502020204030204" pitchFamily="34" charset="0"/>
              </a:rPr>
              <a:t>                                                                         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27. </a:t>
            </a:r>
            <a:r>
              <a:rPr lang="en-MY" sz="1400" dirty="0" err="1">
                <a:effectLst/>
                <a:latin typeface="+mj-lt"/>
                <a:ea typeface="Calibri" panose="020F0502020204030204" pitchFamily="34" charset="0"/>
              </a:rPr>
              <a:t>Vinekar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 A, Gilbert C, Dogra M, et al. 2014;62(1):41-9.</a:t>
            </a:r>
          </a:p>
          <a:p>
            <a:pPr lvl="2" algn="just"/>
            <a:endParaRPr lang="en-MY" sz="2800" dirty="0">
              <a:latin typeface="+mj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606B20-B92D-48A5-AC22-52EF6C1A3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94143-8386-4AEC-87EA-FA1F1F313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8008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MY" b="1" dirty="0"/>
              <a:t>SCREENING METHODS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23529B-CE1A-41FB-8D72-0CB8A921AF89}"/>
              </a:ext>
            </a:extLst>
          </p:cNvPr>
          <p:cNvSpPr txBox="1"/>
          <p:nvPr/>
        </p:nvSpPr>
        <p:spPr>
          <a:xfrm>
            <a:off x="1884850" y="1969184"/>
            <a:ext cx="9660367" cy="3785652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MY" sz="2400" b="1" dirty="0">
                <a:latin typeface="Arial" panose="020B0604020202020204" pitchFamily="34" charset="0"/>
                <a:cs typeface="Arial" panose="020B0604020202020204" pitchFamily="34" charset="0"/>
              </a:rPr>
              <a:t>Recommendation 5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Binocular indirect ophthalmoscopy (BIO) should be used for screening ROP and performed by ophthalmologist.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Wide-field retinal imaging should be considered to detect treatment-warranted or referral-warranted ROP.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This may be done by non-ophthalmologists with remote interpretation via telemedicine.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The findings should be confirmed by BIO prior to treatment.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6DC31-4A5E-4D0B-B15F-ABBFAEB7E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19663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364104-4018-4232-BEAE-67DF483AE3E6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55710-6D6E-497A-AE25-950D977FA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32DCDA-B670-4314-A05C-C9D21F2E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TAKE HOME MESSAGE</a:t>
            </a:r>
            <a:endParaRPr lang="en-MY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5F961-8802-44FC-A516-7C4C00E2B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9BBD7F-2D10-4E90-953A-3EBEFF048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24</a:t>
            </a:fld>
            <a:endParaRPr lang="en-MY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851F6B4E-96BA-45B8-8E12-7AA5E0041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648" y="1828351"/>
            <a:ext cx="9197151" cy="3201297"/>
          </a:xfrm>
        </p:spPr>
        <p:txBody>
          <a:bodyPr>
            <a:normAutofit/>
          </a:bodyPr>
          <a:lstStyle/>
          <a:p>
            <a:r>
              <a:rPr lang="en-MY" sz="3200" b="1" dirty="0">
                <a:latin typeface="+mj-lt"/>
              </a:rPr>
              <a:t>Timely ROP screening is the key to early diagnosis and appropriate treatment.</a:t>
            </a:r>
          </a:p>
          <a:p>
            <a:r>
              <a:rPr lang="en-MY" sz="3200" b="1" dirty="0">
                <a:latin typeface="+mj-lt"/>
              </a:rPr>
              <a:t>Counselling on the disease and follow up is important to improve the compliance.</a:t>
            </a:r>
          </a:p>
        </p:txBody>
      </p:sp>
    </p:spTree>
    <p:extLst>
      <p:ext uri="{BB962C8B-B14F-4D97-AF65-F5344CB8AC3E}">
        <p14:creationId xmlns:p14="http://schemas.microsoft.com/office/powerpoint/2010/main" val="2470484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BAFBDA-73D4-4731-AA1D-1BD0B5A3E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54" y="2503488"/>
            <a:ext cx="9454646" cy="15541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A03018-CE81-4009-5068-E838B837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FF1DC-85F5-4DDD-B388-55F99085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17BD5-8778-4201-B9D2-BF198A9AB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1349">
            <a:off x="8100489" y="2147664"/>
            <a:ext cx="2084250" cy="3204487"/>
          </a:xfrm>
          <a:prstGeom prst="rect">
            <a:avLst/>
          </a:prstGeom>
          <a:effectLst>
            <a:outerShdw blurRad="177800" dist="596900" dir="21540000" algn="tl" rotWithShape="0">
              <a:prstClr val="black">
                <a:alpha val="40000"/>
              </a:prstClr>
            </a:outerShdw>
            <a:reflection stA="99000" endPos="0" dist="508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97B411-5264-44E9-A9B4-1BE2144E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71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400" b="1" dirty="0"/>
              <a:t>SCREENING CRITERIA 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94AED41-F353-420F-AC4B-C327B73AE702}"/>
              </a:ext>
            </a:extLst>
          </p:cNvPr>
          <p:cNvSpPr txBox="1">
            <a:spLocks/>
          </p:cNvSpPr>
          <p:nvPr/>
        </p:nvSpPr>
        <p:spPr>
          <a:xfrm>
            <a:off x="911450" y="1946331"/>
            <a:ext cx="10515600" cy="562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2800" dirty="0">
                <a:latin typeface="+mj-lt"/>
              </a:rPr>
              <a:t>Based on previous CPG Management of ROP (2005),</a:t>
            </a:r>
          </a:p>
          <a:p>
            <a:endParaRPr lang="en-MY" sz="2800" dirty="0"/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16D234E1-091E-4629-8A79-275781D37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1020916"/>
              </p:ext>
            </p:extLst>
          </p:nvPr>
        </p:nvGraphicFramePr>
        <p:xfrm>
          <a:off x="2350094" y="2598820"/>
          <a:ext cx="8545703" cy="3793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9D6E26-4A65-487E-BDAD-48AC55C1A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68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400" b="1" dirty="0"/>
              <a:t>SCREENING CRITERIA 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C276AB-6D3B-4E4B-BC44-792A7FFB8A38}"/>
              </a:ext>
            </a:extLst>
          </p:cNvPr>
          <p:cNvSpPr txBox="1">
            <a:spLocks/>
          </p:cNvSpPr>
          <p:nvPr/>
        </p:nvSpPr>
        <p:spPr>
          <a:xfrm>
            <a:off x="1573136" y="1760170"/>
            <a:ext cx="9780664" cy="4260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The screening criteria for ROP:</a:t>
            </a:r>
          </a:p>
          <a:p>
            <a:pPr lvl="1" algn="just"/>
            <a:r>
              <a:rPr lang="en-MY" sz="3200" dirty="0">
                <a:latin typeface="+mj-lt"/>
              </a:rPr>
              <a:t>GA &lt;31 weeks and/ or BW&lt;1501 g in UK</a:t>
            </a:r>
          </a:p>
          <a:p>
            <a:pPr lvl="1" algn="just"/>
            <a:r>
              <a:rPr lang="en-MY" sz="3200" dirty="0">
                <a:latin typeface="+mj-lt"/>
              </a:rPr>
              <a:t>GA ≤ 30 weeks and/ or BW ≤ 1500 g in USA</a:t>
            </a:r>
          </a:p>
          <a:p>
            <a:pPr marL="338328" lvl="1" algn="just"/>
            <a:endParaRPr lang="en-MY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13% of infants in moderate/low-developed countries had BW and GA exceeding the UK screening criteria in a cross-sectional study on severe ROP.</a:t>
            </a:r>
            <a:r>
              <a:rPr lang="en-MY" sz="3200" baseline="30000" dirty="0">
                <a:latin typeface="+mj-lt"/>
              </a:rPr>
              <a:t>14</a:t>
            </a:r>
          </a:p>
          <a:p>
            <a:pPr algn="r"/>
            <a:r>
              <a:rPr lang="en-US" sz="3200" dirty="0">
                <a:latin typeface="+mj-lt"/>
              </a:rPr>
              <a:t>                                                                                                 </a:t>
            </a:r>
          </a:p>
          <a:p>
            <a:pPr algn="r"/>
            <a:r>
              <a:rPr lang="en-US" sz="1400" dirty="0">
                <a:latin typeface="+mj-lt"/>
              </a:rPr>
              <a:t>14. Gilbert C, Fielder A, Gordillo L, et al 2005;115(5):e518-25.</a:t>
            </a:r>
            <a:endParaRPr lang="en-MY" sz="14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1A581A-823C-45B8-9CD1-5D1D52351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0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000" b="1" dirty="0"/>
              <a:t>SCREENING CRITERIA </a:t>
            </a:r>
            <a:endParaRPr lang="en-MY" sz="40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C54991-AB1A-4970-8D4A-8D5CA773AA20}"/>
              </a:ext>
            </a:extLst>
          </p:cNvPr>
          <p:cNvSpPr txBox="1">
            <a:spLocks/>
          </p:cNvSpPr>
          <p:nvPr/>
        </p:nvSpPr>
        <p:spPr>
          <a:xfrm>
            <a:off x="1698653" y="1634271"/>
            <a:ext cx="10023138" cy="447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800" dirty="0">
                <a:latin typeface="+mj-lt"/>
              </a:rPr>
              <a:t>In a prospective study using USA and UK screening criteria for ROP in more mature &amp; larger infants, the findings were:</a:t>
            </a:r>
            <a:r>
              <a:rPr lang="en-MY" sz="2800" baseline="30000" dirty="0">
                <a:latin typeface="+mj-lt"/>
              </a:rPr>
              <a:t>15</a:t>
            </a:r>
          </a:p>
          <a:p>
            <a:pPr marL="1152000" lvl="1" indent="-3429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+mj-lt"/>
              </a:rPr>
              <a:t>34.6% had ROP and 25.9% of them required treatment in infants with BW &gt;1500 g</a:t>
            </a:r>
          </a:p>
          <a:p>
            <a:pPr marL="1152000" lvl="1" indent="-3429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+mj-lt"/>
              </a:rPr>
              <a:t>25.8% had ROP and 10.8% of them required treatment in infants with GA &gt;32 weeks</a:t>
            </a:r>
          </a:p>
          <a:p>
            <a:pPr marL="1152000" lvl="1" indent="-3429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+mj-lt"/>
              </a:rPr>
              <a:t>14.7% treatment-requiring ROP would have been missed based on USA screening criteria</a:t>
            </a:r>
          </a:p>
          <a:p>
            <a:pPr marL="1152000" lvl="1" indent="-3429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>
                <a:latin typeface="+mj-lt"/>
              </a:rPr>
              <a:t>9.4% with severe ROP would have been missed based on UK screening criteria        </a:t>
            </a:r>
          </a:p>
          <a:p>
            <a:pPr marL="4009500" lvl="8" algn="r">
              <a:lnSpc>
                <a:spcPct val="100000"/>
              </a:lnSpc>
              <a:spcBef>
                <a:spcPts val="0"/>
              </a:spcBef>
            </a:pPr>
            <a:r>
              <a:rPr lang="en-MY" sz="1400" dirty="0">
                <a:latin typeface="+mj-lt"/>
              </a:rPr>
              <a:t>15. Xu Y, Zhou X, Zhang Q, et al. 2013;54(13):8229-36.</a:t>
            </a:r>
          </a:p>
          <a:p>
            <a:pPr algn="just"/>
            <a:r>
              <a:rPr lang="en-MY" sz="2800" dirty="0">
                <a:latin typeface="+mj-lt"/>
              </a:rPr>
              <a:t>                                                                              </a:t>
            </a:r>
            <a:endParaRPr lang="en-MY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655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235016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400" b="1" dirty="0"/>
              <a:t>SCREENING CRITERIA 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C54991-AB1A-4970-8D4A-8D5CA773AA20}"/>
              </a:ext>
            </a:extLst>
          </p:cNvPr>
          <p:cNvSpPr txBox="1">
            <a:spLocks/>
          </p:cNvSpPr>
          <p:nvPr/>
        </p:nvSpPr>
        <p:spPr>
          <a:xfrm>
            <a:off x="1698653" y="1654292"/>
            <a:ext cx="9986375" cy="447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en-MY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30D5D1-6858-4D4E-A25E-96761888B958}"/>
              </a:ext>
            </a:extLst>
          </p:cNvPr>
          <p:cNvSpPr txBox="1"/>
          <p:nvPr/>
        </p:nvSpPr>
        <p:spPr>
          <a:xfrm>
            <a:off x="2254615" y="1774060"/>
            <a:ext cx="91464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+mj-lt"/>
              </a:rPr>
              <a:t>Based on the evidence discussed, the CPG DG has decided to revise the screening criteria:</a:t>
            </a:r>
            <a:endParaRPr lang="en-MY" sz="3200" dirty="0">
              <a:latin typeface="+mj-lt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71739-3554-4B64-A411-A57B25DE3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509558"/>
              </p:ext>
            </p:extLst>
          </p:nvPr>
        </p:nvGraphicFramePr>
        <p:xfrm>
          <a:off x="2108767" y="3075446"/>
          <a:ext cx="9037288" cy="2914206"/>
        </p:xfrm>
        <a:graphic>
          <a:graphicData uri="http://schemas.openxmlformats.org/drawingml/2006/table">
            <a:tbl>
              <a:tblPr bandRow="1"/>
              <a:tblGrid>
                <a:gridCol w="9037288">
                  <a:extLst>
                    <a:ext uri="{9D8B030D-6E8A-4147-A177-3AD203B41FA5}">
                      <a16:colId xmlns:a16="http://schemas.microsoft.com/office/drawing/2014/main" val="7424763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MY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Recommendation 1</a:t>
                      </a:r>
                      <a:endParaRPr lang="en-MY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Screening for retinopathy of prematurity should be done for infants with either one of the following criteria:</a:t>
                      </a:r>
                      <a:endParaRPr lang="en-MY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birth weight &lt;1750 g</a:t>
                      </a:r>
                      <a:endParaRPr lang="en-MY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buFont typeface="Courier New" panose="02070309020205020404" pitchFamily="49" charset="0"/>
                        <a:buChar char="o"/>
                      </a:pPr>
                      <a:r>
                        <a:rPr lang="en-MY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gestational age &lt;34 weeks</a:t>
                      </a:r>
                      <a:endParaRPr lang="en-MY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MY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infants with an unstable clinical course who are at high risk (as determined by the neonatologist or paediatrician)</a:t>
                      </a:r>
                      <a:endParaRPr lang="en-MY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77601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BC95F6-3C9B-4F5E-87CE-04AD95116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74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400" b="1" dirty="0"/>
              <a:t>SCREENING CRITERIA </a:t>
            </a:r>
            <a:endParaRPr lang="en-MY" sz="4400" b="1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C54991-AB1A-4970-8D4A-8D5CA773AA20}"/>
              </a:ext>
            </a:extLst>
          </p:cNvPr>
          <p:cNvSpPr txBox="1">
            <a:spLocks/>
          </p:cNvSpPr>
          <p:nvPr/>
        </p:nvSpPr>
        <p:spPr>
          <a:xfrm>
            <a:off x="1698653" y="1654292"/>
            <a:ext cx="9986375" cy="447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en-MY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CF3366-1FA6-439C-AB07-A9833F41D4A3}"/>
              </a:ext>
            </a:extLst>
          </p:cNvPr>
          <p:cNvSpPr txBox="1">
            <a:spLocks/>
          </p:cNvSpPr>
          <p:nvPr/>
        </p:nvSpPr>
        <p:spPr>
          <a:xfrm>
            <a:off x="2108735" y="17752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When to screen for ROP?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MY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Postnatal age (PNA) 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3200" dirty="0">
                <a:latin typeface="+mj-lt"/>
              </a:rPr>
              <a:t>Chronological age since birth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MY" sz="3200" dirty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+mj-lt"/>
              </a:rPr>
              <a:t>Post-menstrual age (PMA)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MY" sz="3200" dirty="0">
                <a:latin typeface="+mj-lt"/>
              </a:rPr>
              <a:t>    Gestational age (GA) + postnatal age (PNA)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0F295-2770-4901-B81B-0DF07EDE8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493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56655C-2258-426A-8E46-63CEE85A3E28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7AAFD-9755-AF66-BAE6-E2D211364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53" y="298384"/>
            <a:ext cx="10258331" cy="876383"/>
          </a:xfrm>
        </p:spPr>
        <p:txBody>
          <a:bodyPr>
            <a:noAutofit/>
          </a:bodyPr>
          <a:lstStyle/>
          <a:p>
            <a:r>
              <a:rPr lang="en-US" sz="4400" b="1" dirty="0"/>
              <a:t>SCREENING CRITERIA </a:t>
            </a:r>
            <a:endParaRPr lang="en-MY" sz="4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ECFD9-89BF-4EA7-A1B5-77A41E68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Retinopathy of Prematurity (Second Edition)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B1BF2-A011-4130-BB1B-4917164B2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C54991-AB1A-4970-8D4A-8D5CA773AA20}"/>
              </a:ext>
            </a:extLst>
          </p:cNvPr>
          <p:cNvSpPr txBox="1">
            <a:spLocks/>
          </p:cNvSpPr>
          <p:nvPr/>
        </p:nvSpPr>
        <p:spPr>
          <a:xfrm>
            <a:off x="1698653" y="1654292"/>
            <a:ext cx="9986375" cy="447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en-MY" sz="18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A4A0C5-A762-4812-AF54-E73FB97005F9}"/>
              </a:ext>
            </a:extLst>
          </p:cNvPr>
          <p:cNvSpPr txBox="1">
            <a:spLocks/>
          </p:cNvSpPr>
          <p:nvPr/>
        </p:nvSpPr>
        <p:spPr>
          <a:xfrm>
            <a:off x="1828601" y="1540767"/>
            <a:ext cx="9856427" cy="4486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In a five years retrospective cohort study on the optimization of screening guideline on ROP in premature infants, the findings were:16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Median PNA at developing ROP was inversely associated with GA at birth for premature infants:</a:t>
            </a:r>
            <a:r>
              <a:rPr lang="en-US" sz="2400" baseline="30000" dirty="0">
                <a:latin typeface="+mj-lt"/>
              </a:rPr>
              <a:t>16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for GA &lt;25 </a:t>
            </a:r>
            <a:r>
              <a:rPr lang="en-US" sz="2400" dirty="0" err="1">
                <a:latin typeface="+mj-lt"/>
              </a:rPr>
              <a:t>wks</a:t>
            </a:r>
            <a:r>
              <a:rPr lang="en-US" sz="2400" dirty="0">
                <a:latin typeface="+mj-lt"/>
              </a:rPr>
              <a:t>, PNA was 8.57 </a:t>
            </a:r>
            <a:r>
              <a:rPr lang="en-US" sz="2400" dirty="0" err="1">
                <a:latin typeface="+mj-lt"/>
              </a:rPr>
              <a:t>wks</a:t>
            </a:r>
            <a:endParaRPr lang="en-US" sz="2400" dirty="0">
              <a:latin typeface="+mj-lt"/>
            </a:endParaRP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for GA between 25 to 34 </a:t>
            </a:r>
            <a:r>
              <a:rPr lang="en-US" sz="2400" dirty="0" err="1">
                <a:latin typeface="+mj-lt"/>
              </a:rPr>
              <a:t>wks</a:t>
            </a:r>
            <a:r>
              <a:rPr lang="en-US" sz="2400" dirty="0">
                <a:latin typeface="+mj-lt"/>
              </a:rPr>
              <a:t>, PNA were in between 4.29 and 7.71 </a:t>
            </a:r>
            <a:r>
              <a:rPr lang="en-US" sz="2400" dirty="0" err="1">
                <a:latin typeface="+mj-lt"/>
              </a:rPr>
              <a:t>wks</a:t>
            </a:r>
            <a:endParaRPr lang="en-US" sz="2400" dirty="0">
              <a:latin typeface="+mj-lt"/>
            </a:endParaRP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endParaRPr lang="en-US" sz="2400" dirty="0">
              <a:latin typeface="+mj-lt"/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No infant developed Type 1 ROP or other ROP needing treatment: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before reaching a PMA &lt;32 </a:t>
            </a:r>
            <a:r>
              <a:rPr lang="en-US" sz="2400" dirty="0" err="1">
                <a:latin typeface="+mj-lt"/>
              </a:rPr>
              <a:t>wks</a:t>
            </a:r>
            <a:r>
              <a:rPr lang="en-US" sz="2400" dirty="0">
                <a:latin typeface="+mj-lt"/>
              </a:rPr>
              <a:t> regardless of GA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+mj-lt"/>
              </a:rPr>
              <a:t>before reaching a PNA of 4 </a:t>
            </a:r>
            <a:r>
              <a:rPr lang="en-US" sz="2400" dirty="0" err="1">
                <a:latin typeface="+mj-lt"/>
              </a:rPr>
              <a:t>wks</a:t>
            </a:r>
            <a:r>
              <a:rPr lang="en-US" sz="2400" dirty="0">
                <a:latin typeface="+mj-lt"/>
              </a:rPr>
              <a:t> with GA of &lt;32 </a:t>
            </a:r>
            <a:r>
              <a:rPr lang="en-US" sz="2400" dirty="0" err="1">
                <a:latin typeface="+mj-lt"/>
              </a:rPr>
              <a:t>wks</a:t>
            </a:r>
            <a:endParaRPr lang="en-US" sz="2400" dirty="0">
              <a:latin typeface="+mj-lt"/>
            </a:endParaRP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endParaRPr lang="en-US" sz="2400" dirty="0">
              <a:latin typeface="+mj-lt"/>
            </a:endParaRPr>
          </a:p>
          <a:p>
            <a:pPr lvl="2" algn="just"/>
            <a:r>
              <a:rPr lang="en-US" sz="2400" dirty="0">
                <a:latin typeface="+mj-lt"/>
                <a:ea typeface="Calibri" panose="020F0502020204030204" pitchFamily="34" charset="0"/>
              </a:rPr>
              <a:t>                                                                           </a:t>
            </a:r>
            <a:r>
              <a:rPr lang="en-US" sz="1400" dirty="0">
                <a:latin typeface="+mj-lt"/>
                <a:ea typeface="Calibri" panose="020F0502020204030204" pitchFamily="34" charset="0"/>
              </a:rPr>
              <a:t>16. </a:t>
            </a:r>
            <a:r>
              <a:rPr lang="en-MY" sz="1400" dirty="0">
                <a:effectLst/>
                <a:latin typeface="+mj-lt"/>
                <a:ea typeface="Calibri" panose="020F0502020204030204" pitchFamily="34" charset="0"/>
              </a:rPr>
              <a:t>Yang Q, Zhou X, Ni Y, et al. 2021;105(6):819-23.</a:t>
            </a:r>
            <a:endParaRPr lang="en-US" sz="14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9A7E93-FEDC-4F0F-863E-F46549D80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F50C-E528-4BA6-B90B-0D1D2F3813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58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99427F-9E7D-463C-BA47-FDC32742D981}"/>
              </a:ext>
            </a:extLst>
          </p:cNvPr>
          <p:cNvSpPr/>
          <p:nvPr/>
        </p:nvSpPr>
        <p:spPr>
          <a:xfrm>
            <a:off x="173254" y="298384"/>
            <a:ext cx="11584941" cy="1126156"/>
          </a:xfrm>
          <a:prstGeom prst="rect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88D187-73B9-4EE4-8BC8-391BFD54A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4" y="228403"/>
            <a:ext cx="2017951" cy="2286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3E86D4-7538-4A3F-B75C-4ABC912F5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777" y="259884"/>
            <a:ext cx="10515600" cy="1325563"/>
          </a:xfrm>
        </p:spPr>
        <p:txBody>
          <a:bodyPr>
            <a:normAutofit/>
          </a:bodyPr>
          <a:lstStyle/>
          <a:p>
            <a:r>
              <a:rPr lang="en-MY" b="1" dirty="0"/>
              <a:t>SCREENING CRITERIA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1D6622-9677-4AFB-B70A-09D88B4CDA1C}"/>
              </a:ext>
            </a:extLst>
          </p:cNvPr>
          <p:cNvSpPr txBox="1"/>
          <p:nvPr/>
        </p:nvSpPr>
        <p:spPr>
          <a:xfrm>
            <a:off x="1237907" y="2773740"/>
            <a:ext cx="9811895" cy="156966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Recommendation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First examination to detect ROP should be done based on post-menstrual age (PMA) and postnatal age (PNA).</a:t>
            </a:r>
          </a:p>
          <a:p>
            <a:pPr algn="just"/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863399-2163-42F0-B9A7-7A8ECA8D8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Retinopathy of Prematurity (Second Edition)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EE120-EC89-451D-A517-D6E3E17A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50BF-41AC-47E7-AA0E-35252CA22766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033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1907</Words>
  <Application>Microsoft Office PowerPoint</Application>
  <PresentationFormat>Widescreen</PresentationFormat>
  <Paragraphs>265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Symbol</vt:lpstr>
      <vt:lpstr>Office Theme</vt:lpstr>
      <vt:lpstr>1_Office Theme</vt:lpstr>
      <vt:lpstr>TRAINING OF CORE TRAINERS FOR  CPG MANAGEMENT OF RETINOPATHY PREMATURITY (SECOND EDITION)</vt:lpstr>
      <vt:lpstr>LEARNING OBJECTIVE </vt:lpstr>
      <vt:lpstr>SCREENING CRITERIA </vt:lpstr>
      <vt:lpstr>SCREENING CRITERIA </vt:lpstr>
      <vt:lpstr>SCREENING CRITERIA </vt:lpstr>
      <vt:lpstr>SCREENING CRITERIA </vt:lpstr>
      <vt:lpstr>SCREENING CRITERIA </vt:lpstr>
      <vt:lpstr>SCREENING CRITERIA </vt:lpstr>
      <vt:lpstr>SCREENING CRITERIA</vt:lpstr>
      <vt:lpstr>SCREENING CRITERIA</vt:lpstr>
      <vt:lpstr>COUNSELLING</vt:lpstr>
      <vt:lpstr>COUNSELLING</vt:lpstr>
      <vt:lpstr>PREPARATION FOR SCREENING</vt:lpstr>
      <vt:lpstr>PREPARATION FOR SCREENING</vt:lpstr>
      <vt:lpstr>PREPARATION FOR SCREENING</vt:lpstr>
      <vt:lpstr>PREPARATION FOR SCREENING</vt:lpstr>
      <vt:lpstr>PREPARATION FOR SCREENING</vt:lpstr>
      <vt:lpstr>PREPARATION FOR SCREENING</vt:lpstr>
      <vt:lpstr>SCREENING METHODS</vt:lpstr>
      <vt:lpstr>SCREENING METHODS</vt:lpstr>
      <vt:lpstr>SCREENING METHODS</vt:lpstr>
      <vt:lpstr>SCREENING METHODS</vt:lpstr>
      <vt:lpstr>SCREENING METHODS</vt:lpstr>
      <vt:lpstr>TAKE HOME MESSAGE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Karen Sharmini</cp:lastModifiedBy>
  <cp:revision>111</cp:revision>
  <dcterms:created xsi:type="dcterms:W3CDTF">2024-05-08T04:46:41Z</dcterms:created>
  <dcterms:modified xsi:type="dcterms:W3CDTF">2024-11-25T06:28:34Z</dcterms:modified>
</cp:coreProperties>
</file>